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1"/>
  </p:notesMasterIdLst>
  <p:sldIdLst>
    <p:sldId id="266" r:id="rId3"/>
    <p:sldId id="276" r:id="rId4"/>
    <p:sldId id="256" r:id="rId5"/>
    <p:sldId id="325" r:id="rId6"/>
    <p:sldId id="327" r:id="rId7"/>
    <p:sldId id="329" r:id="rId8"/>
    <p:sldId id="273" r:id="rId9"/>
    <p:sldId id="279" r:id="rId10"/>
    <p:sldId id="278" r:id="rId11"/>
    <p:sldId id="272" r:id="rId12"/>
    <p:sldId id="332" r:id="rId13"/>
    <p:sldId id="298" r:id="rId14"/>
    <p:sldId id="335" r:id="rId15"/>
    <p:sldId id="337" r:id="rId16"/>
    <p:sldId id="271" r:id="rId17"/>
    <p:sldId id="281" r:id="rId18"/>
    <p:sldId id="333" r:id="rId19"/>
    <p:sldId id="330" r:id="rId20"/>
    <p:sldId id="345" r:id="rId21"/>
    <p:sldId id="346" r:id="rId22"/>
    <p:sldId id="347" r:id="rId23"/>
    <p:sldId id="341" r:id="rId24"/>
    <p:sldId id="343" r:id="rId25"/>
    <p:sldId id="342" r:id="rId26"/>
    <p:sldId id="344" r:id="rId27"/>
    <p:sldId id="294" r:id="rId28"/>
    <p:sldId id="285" r:id="rId29"/>
    <p:sldId id="304" r:id="rId30"/>
    <p:sldId id="287" r:id="rId31"/>
    <p:sldId id="286" r:id="rId32"/>
    <p:sldId id="288" r:id="rId33"/>
    <p:sldId id="291" r:id="rId34"/>
    <p:sldId id="334" r:id="rId35"/>
    <p:sldId id="302" r:id="rId36"/>
    <p:sldId id="303" r:id="rId37"/>
    <p:sldId id="300" r:id="rId38"/>
    <p:sldId id="308" r:id="rId39"/>
    <p:sldId id="30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14" autoAdjust="0"/>
    <p:restoredTop sz="77591" autoAdjust="0"/>
  </p:normalViewPr>
  <p:slideViewPr>
    <p:cSldViewPr snapToGrid="0">
      <p:cViewPr varScale="1">
        <p:scale>
          <a:sx n="74" d="100"/>
          <a:sy n="74" d="100"/>
        </p:scale>
        <p:origin x="12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6.xml.rels><?xml version="1.0" encoding="UTF-8" standalone="yes"?>
<Relationships xmlns="http://schemas.openxmlformats.org/package/2006/relationships"><Relationship Id="rId1" Type="http://schemas.openxmlformats.org/officeDocument/2006/relationships/hyperlink" Target="https://www.bis.org/publ/arpdf/ar2023e3.htm"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6.xml.rels><?xml version="1.0" encoding="UTF-8" standalone="yes"?>
<Relationships xmlns="http://schemas.openxmlformats.org/package/2006/relationships"><Relationship Id="rId1" Type="http://schemas.openxmlformats.org/officeDocument/2006/relationships/hyperlink" Target="https://www.bis.org/publ/arpdf/ar2023e3.htm"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9121B02-BE2D-4000-A5FB-393F49212DD7}">
      <dgm:prSet/>
      <dgm:spPr/>
      <dgm:t>
        <a:bodyPr/>
        <a:lstStyle/>
        <a:p>
          <a:r>
            <a:rPr lang="en-US" dirty="0"/>
            <a:t>“</a:t>
          </a:r>
          <a:r>
            <a:rPr lang="en-US" b="0" i="0" dirty="0"/>
            <a:t>And that </a:t>
          </a:r>
          <a:r>
            <a:rPr lang="en-US" b="0" i="0" dirty="0">
              <a:highlight>
                <a:srgbClr val="FFFF00"/>
              </a:highlight>
            </a:rPr>
            <a:t>no man might buy or sell</a:t>
          </a:r>
          <a:r>
            <a:rPr lang="en-US" b="0" i="0" dirty="0"/>
            <a:t>, save he that had the mark, or the name of the beast, or the number of his name.” </a:t>
          </a:r>
        </a:p>
        <a:p>
          <a:r>
            <a:rPr lang="en-US" dirty="0">
              <a:latin typeface="+mj-lt"/>
              <a:cs typeface="+mj-cs"/>
            </a:rPr>
            <a:t>Revelation 13:17 </a:t>
          </a:r>
          <a:endParaRPr lang="en-US" b="0" i="0" dirty="0"/>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1C2A4275-50EC-4ABF-87C9-8D55E84676A5}" type="pres">
      <dgm:prSet presAssocID="{B5F676C0-A0FF-43BB-90E3-535BDFBEA233}" presName="vert0" presStyleCnt="0">
        <dgm:presLayoutVars>
          <dgm:dir/>
          <dgm:animOne val="branch"/>
          <dgm:animLvl val="lvl"/>
        </dgm:presLayoutVars>
      </dgm:prSet>
      <dgm:spPr/>
    </dgm:pt>
    <dgm:pt modelId="{BDA8E356-00CE-4F01-B68B-57FB7C4C8391}" type="pres">
      <dgm:prSet presAssocID="{D9121B02-BE2D-4000-A5FB-393F49212DD7}" presName="thickLine" presStyleLbl="alignNode1" presStyleIdx="0" presStyleCnt="1"/>
      <dgm:spPr/>
    </dgm:pt>
    <dgm:pt modelId="{DBBA1CC4-EA94-449B-AB08-A45D71BCBE4C}" type="pres">
      <dgm:prSet presAssocID="{D9121B02-BE2D-4000-A5FB-393F49212DD7}" presName="horz1" presStyleCnt="0"/>
      <dgm:spPr/>
    </dgm:pt>
    <dgm:pt modelId="{60752135-BF87-4C40-9AC5-0A4E8496BE43}" type="pres">
      <dgm:prSet presAssocID="{D9121B02-BE2D-4000-A5FB-393F49212DD7}" presName="tx1" presStyleLbl="revTx" presStyleIdx="0" presStyleCnt="1"/>
      <dgm:spPr/>
    </dgm:pt>
    <dgm:pt modelId="{47E13763-DCA2-4DD6-85A7-4FF0610F7414}" type="pres">
      <dgm:prSet presAssocID="{D9121B02-BE2D-4000-A5FB-393F49212DD7}" presName="vert1" presStyleCnt="0"/>
      <dgm:spPr/>
    </dgm:pt>
  </dgm:ptLst>
  <dgm:cxnLst>
    <dgm:cxn modelId="{72A9980C-BAD2-4D30-9BA2-85EAD4E38561}" type="presOf" srcId="{B5F676C0-A0FF-43BB-90E3-535BDFBEA233}" destId="{1C2A4275-50EC-4ABF-87C9-8D55E84676A5}" srcOrd="0" destOrd="0" presId="urn:microsoft.com/office/officeart/2008/layout/LinedList"/>
    <dgm:cxn modelId="{9E256B24-92E2-498F-AAF8-763ED494C9ED}" type="presOf" srcId="{D9121B02-BE2D-4000-A5FB-393F49212DD7}" destId="{60752135-BF87-4C40-9AC5-0A4E8496BE43}" srcOrd="0" destOrd="0" presId="urn:microsoft.com/office/officeart/2008/layout/LinedList"/>
    <dgm:cxn modelId="{7F977863-A773-48A8-8909-BAD83A7FC7E0}" srcId="{B5F676C0-A0FF-43BB-90E3-535BDFBEA233}" destId="{D9121B02-BE2D-4000-A5FB-393F49212DD7}" srcOrd="0" destOrd="0" parTransId="{1CACAC1B-7BBC-4686-80A3-4A5F35ED50DB}" sibTransId="{E58B0D40-23D6-4089-A2C3-C6238DA42F5C}"/>
    <dgm:cxn modelId="{696CB012-C48E-40C3-9D2A-CCB8A60E7CB2}" type="presParOf" srcId="{1C2A4275-50EC-4ABF-87C9-8D55E84676A5}" destId="{BDA8E356-00CE-4F01-B68B-57FB7C4C8391}" srcOrd="0" destOrd="0" presId="urn:microsoft.com/office/officeart/2008/layout/LinedList"/>
    <dgm:cxn modelId="{0DBD8E8E-8797-4D30-81E3-508A9B0CEE45}" type="presParOf" srcId="{1C2A4275-50EC-4ABF-87C9-8D55E84676A5}" destId="{DBBA1CC4-EA94-449B-AB08-A45D71BCBE4C}" srcOrd="1" destOrd="0" presId="urn:microsoft.com/office/officeart/2008/layout/LinedList"/>
    <dgm:cxn modelId="{EFFF76A2-4181-443F-8E1A-2369FD744BDD}" type="presParOf" srcId="{DBBA1CC4-EA94-449B-AB08-A45D71BCBE4C}" destId="{60752135-BF87-4C40-9AC5-0A4E8496BE43}" srcOrd="0" destOrd="0" presId="urn:microsoft.com/office/officeart/2008/layout/LinedList"/>
    <dgm:cxn modelId="{D2F3E177-B737-436D-B6BB-DAB3CBD17527}" type="presParOf" srcId="{DBBA1CC4-EA94-449B-AB08-A45D71BCBE4C}" destId="{47E13763-DCA2-4DD6-85A7-4FF0610F741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9121B02-BE2D-4000-A5FB-393F49212DD7}">
      <dgm:prSet/>
      <dgm:spPr/>
      <dgm:t>
        <a:bodyPr/>
        <a:lstStyle/>
        <a:p>
          <a:r>
            <a:rPr lang="en-US" b="0" i="0" dirty="0"/>
            <a:t>CBDCs,</a:t>
          </a:r>
          <a:r>
            <a:rPr lang="en-US" b="0" i="0" baseline="0" dirty="0"/>
            <a:t> the tokenization of all private property, securities and bank deposits on a Global Unified Ledger, and the mechanisms and legal changes described in The Great Taking, is how the central banks could accomplish this.</a:t>
          </a:r>
          <a:endParaRPr lang="en-US" b="0" i="0" dirty="0"/>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61A2A3A4-9883-4226-8985-75CA20E358F1}" type="pres">
      <dgm:prSet presAssocID="{B5F676C0-A0FF-43BB-90E3-535BDFBEA233}" presName="vert0" presStyleCnt="0">
        <dgm:presLayoutVars>
          <dgm:dir/>
          <dgm:animOne val="branch"/>
          <dgm:animLvl val="lvl"/>
        </dgm:presLayoutVars>
      </dgm:prSet>
      <dgm:spPr/>
    </dgm:pt>
    <dgm:pt modelId="{B4B90C91-A2D4-493C-AC13-81FA9D01DD1D}" type="pres">
      <dgm:prSet presAssocID="{D9121B02-BE2D-4000-A5FB-393F49212DD7}" presName="thickLine" presStyleLbl="alignNode1" presStyleIdx="0" presStyleCnt="1"/>
      <dgm:spPr/>
    </dgm:pt>
    <dgm:pt modelId="{D3A2FFF2-8D7D-4426-9DA1-56E660DBF52B}" type="pres">
      <dgm:prSet presAssocID="{D9121B02-BE2D-4000-A5FB-393F49212DD7}" presName="horz1" presStyleCnt="0"/>
      <dgm:spPr/>
    </dgm:pt>
    <dgm:pt modelId="{709976D2-C6A6-4905-9CC3-860DC9761E5D}" type="pres">
      <dgm:prSet presAssocID="{D9121B02-BE2D-4000-A5FB-393F49212DD7}" presName="tx1" presStyleLbl="revTx" presStyleIdx="0" presStyleCnt="1"/>
      <dgm:spPr/>
    </dgm:pt>
    <dgm:pt modelId="{04AC69C5-3A38-4836-8436-6925D37CA51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F0094CF0-EB94-41A3-BA0F-596FC083FF5E}" type="presOf" srcId="{D9121B02-BE2D-4000-A5FB-393F49212DD7}" destId="{709976D2-C6A6-4905-9CC3-860DC9761E5D}" srcOrd="0" destOrd="0" presId="urn:microsoft.com/office/officeart/2008/layout/LinedList"/>
    <dgm:cxn modelId="{D262D7F9-6916-4A03-A502-52884AAD6359}" type="presOf" srcId="{B5F676C0-A0FF-43BB-90E3-535BDFBEA233}" destId="{61A2A3A4-9883-4226-8985-75CA20E358F1}" srcOrd="0" destOrd="0" presId="urn:microsoft.com/office/officeart/2008/layout/LinedList"/>
    <dgm:cxn modelId="{0E3D1358-4E8B-4F53-BBC9-1B42C2D07005}" type="presParOf" srcId="{61A2A3A4-9883-4226-8985-75CA20E358F1}" destId="{B4B90C91-A2D4-493C-AC13-81FA9D01DD1D}" srcOrd="0" destOrd="0" presId="urn:microsoft.com/office/officeart/2008/layout/LinedList"/>
    <dgm:cxn modelId="{F78BB51F-7AAA-42A3-832A-FD92F1C4AD40}" type="presParOf" srcId="{61A2A3A4-9883-4226-8985-75CA20E358F1}" destId="{D3A2FFF2-8D7D-4426-9DA1-56E660DBF52B}" srcOrd="1" destOrd="0" presId="urn:microsoft.com/office/officeart/2008/layout/LinedList"/>
    <dgm:cxn modelId="{4139B3A0-0355-47FE-8F16-35FC64608310}" type="presParOf" srcId="{D3A2FFF2-8D7D-4426-9DA1-56E660DBF52B}" destId="{709976D2-C6A6-4905-9CC3-860DC9761E5D}" srcOrd="0" destOrd="0" presId="urn:microsoft.com/office/officeart/2008/layout/LinedList"/>
    <dgm:cxn modelId="{C6DFC769-39D5-4522-818B-021DBDB81366}" type="presParOf" srcId="{D3A2FFF2-8D7D-4426-9DA1-56E660DBF52B}" destId="{04AC69C5-3A38-4836-8436-6925D37CA5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9121B02-BE2D-4000-A5FB-393F49212DD7}">
      <dgm:prSet/>
      <dgm:spPr/>
      <dgm:t>
        <a:bodyPr/>
        <a:lstStyle/>
        <a:p>
          <a:r>
            <a:rPr lang="en-US" b="0" i="0" dirty="0"/>
            <a:t>There are many native plants </a:t>
          </a:r>
          <a:r>
            <a:rPr lang="en-US" dirty="0"/>
            <a:t>that are readily available around us that are safe to eat, nutritious, and have medicinal properties. </a:t>
          </a:r>
        </a:p>
        <a:p>
          <a:r>
            <a:rPr lang="en-US" dirty="0"/>
            <a:t>There are many helpful books on this subject.</a:t>
          </a:r>
          <a:endParaRPr lang="en-US" b="0" i="0" dirty="0"/>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61A2A3A4-9883-4226-8985-75CA20E358F1}" type="pres">
      <dgm:prSet presAssocID="{B5F676C0-A0FF-43BB-90E3-535BDFBEA233}" presName="vert0" presStyleCnt="0">
        <dgm:presLayoutVars>
          <dgm:dir/>
          <dgm:animOne val="branch"/>
          <dgm:animLvl val="lvl"/>
        </dgm:presLayoutVars>
      </dgm:prSet>
      <dgm:spPr/>
    </dgm:pt>
    <dgm:pt modelId="{B4B90C91-A2D4-493C-AC13-81FA9D01DD1D}" type="pres">
      <dgm:prSet presAssocID="{D9121B02-BE2D-4000-A5FB-393F49212DD7}" presName="thickLine" presStyleLbl="alignNode1" presStyleIdx="0" presStyleCnt="1"/>
      <dgm:spPr/>
    </dgm:pt>
    <dgm:pt modelId="{D3A2FFF2-8D7D-4426-9DA1-56E660DBF52B}" type="pres">
      <dgm:prSet presAssocID="{D9121B02-BE2D-4000-A5FB-393F49212DD7}" presName="horz1" presStyleCnt="0"/>
      <dgm:spPr/>
    </dgm:pt>
    <dgm:pt modelId="{709976D2-C6A6-4905-9CC3-860DC9761E5D}" type="pres">
      <dgm:prSet presAssocID="{D9121B02-BE2D-4000-A5FB-393F49212DD7}" presName="tx1" presStyleLbl="revTx" presStyleIdx="0" presStyleCnt="1"/>
      <dgm:spPr/>
    </dgm:pt>
    <dgm:pt modelId="{04AC69C5-3A38-4836-8436-6925D37CA51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F0094CF0-EB94-41A3-BA0F-596FC083FF5E}" type="presOf" srcId="{D9121B02-BE2D-4000-A5FB-393F49212DD7}" destId="{709976D2-C6A6-4905-9CC3-860DC9761E5D}" srcOrd="0" destOrd="0" presId="urn:microsoft.com/office/officeart/2008/layout/LinedList"/>
    <dgm:cxn modelId="{D262D7F9-6916-4A03-A502-52884AAD6359}" type="presOf" srcId="{B5F676C0-A0FF-43BB-90E3-535BDFBEA233}" destId="{61A2A3A4-9883-4226-8985-75CA20E358F1}" srcOrd="0" destOrd="0" presId="urn:microsoft.com/office/officeart/2008/layout/LinedList"/>
    <dgm:cxn modelId="{0E3D1358-4E8B-4F53-BBC9-1B42C2D07005}" type="presParOf" srcId="{61A2A3A4-9883-4226-8985-75CA20E358F1}" destId="{B4B90C91-A2D4-493C-AC13-81FA9D01DD1D}" srcOrd="0" destOrd="0" presId="urn:microsoft.com/office/officeart/2008/layout/LinedList"/>
    <dgm:cxn modelId="{F78BB51F-7AAA-42A3-832A-FD92F1C4AD40}" type="presParOf" srcId="{61A2A3A4-9883-4226-8985-75CA20E358F1}" destId="{D3A2FFF2-8D7D-4426-9DA1-56E660DBF52B}" srcOrd="1" destOrd="0" presId="urn:microsoft.com/office/officeart/2008/layout/LinedList"/>
    <dgm:cxn modelId="{4139B3A0-0355-47FE-8F16-35FC64608310}" type="presParOf" srcId="{D3A2FFF2-8D7D-4426-9DA1-56E660DBF52B}" destId="{709976D2-C6A6-4905-9CC3-860DC9761E5D}" srcOrd="0" destOrd="0" presId="urn:microsoft.com/office/officeart/2008/layout/LinedList"/>
    <dgm:cxn modelId="{C6DFC769-39D5-4522-818B-021DBDB81366}" type="presParOf" srcId="{D3A2FFF2-8D7D-4426-9DA1-56E660DBF52B}" destId="{04AC69C5-3A38-4836-8436-6925D37CA5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9121B02-BE2D-4000-A5FB-393F49212DD7}">
      <dgm:prSet/>
      <dgm:spPr/>
      <dgm:t>
        <a:bodyPr/>
        <a:lstStyle/>
        <a:p>
          <a:r>
            <a:rPr lang="en-US" dirty="0"/>
            <a:t>“Lay not up for yourselves treasures upon earth, where moth and rust doth corrupt, and where thieves break through and steal</a:t>
          </a:r>
          <a:r>
            <a:rPr lang="en-US" b="0" i="0" dirty="0"/>
            <a:t>.”</a:t>
          </a:r>
        </a:p>
        <a:p>
          <a:r>
            <a:rPr lang="en-US" dirty="0"/>
            <a:t>Matthew 6:19</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61A2A3A4-9883-4226-8985-75CA20E358F1}" type="pres">
      <dgm:prSet presAssocID="{B5F676C0-A0FF-43BB-90E3-535BDFBEA233}" presName="vert0" presStyleCnt="0">
        <dgm:presLayoutVars>
          <dgm:dir/>
          <dgm:animOne val="branch"/>
          <dgm:animLvl val="lvl"/>
        </dgm:presLayoutVars>
      </dgm:prSet>
      <dgm:spPr/>
    </dgm:pt>
    <dgm:pt modelId="{B4B90C91-A2D4-493C-AC13-81FA9D01DD1D}" type="pres">
      <dgm:prSet presAssocID="{D9121B02-BE2D-4000-A5FB-393F49212DD7}" presName="thickLine" presStyleLbl="alignNode1" presStyleIdx="0" presStyleCnt="1"/>
      <dgm:spPr/>
    </dgm:pt>
    <dgm:pt modelId="{D3A2FFF2-8D7D-4426-9DA1-56E660DBF52B}" type="pres">
      <dgm:prSet presAssocID="{D9121B02-BE2D-4000-A5FB-393F49212DD7}" presName="horz1" presStyleCnt="0"/>
      <dgm:spPr/>
    </dgm:pt>
    <dgm:pt modelId="{709976D2-C6A6-4905-9CC3-860DC9761E5D}" type="pres">
      <dgm:prSet presAssocID="{D9121B02-BE2D-4000-A5FB-393F49212DD7}" presName="tx1" presStyleLbl="revTx" presStyleIdx="0" presStyleCnt="1"/>
      <dgm:spPr/>
    </dgm:pt>
    <dgm:pt modelId="{04AC69C5-3A38-4836-8436-6925D37CA51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F0094CF0-EB94-41A3-BA0F-596FC083FF5E}" type="presOf" srcId="{D9121B02-BE2D-4000-A5FB-393F49212DD7}" destId="{709976D2-C6A6-4905-9CC3-860DC9761E5D}" srcOrd="0" destOrd="0" presId="urn:microsoft.com/office/officeart/2008/layout/LinedList"/>
    <dgm:cxn modelId="{D262D7F9-6916-4A03-A502-52884AAD6359}" type="presOf" srcId="{B5F676C0-A0FF-43BB-90E3-535BDFBEA233}" destId="{61A2A3A4-9883-4226-8985-75CA20E358F1}" srcOrd="0" destOrd="0" presId="urn:microsoft.com/office/officeart/2008/layout/LinedList"/>
    <dgm:cxn modelId="{0E3D1358-4E8B-4F53-BBC9-1B42C2D07005}" type="presParOf" srcId="{61A2A3A4-9883-4226-8985-75CA20E358F1}" destId="{B4B90C91-A2D4-493C-AC13-81FA9D01DD1D}" srcOrd="0" destOrd="0" presId="urn:microsoft.com/office/officeart/2008/layout/LinedList"/>
    <dgm:cxn modelId="{F78BB51F-7AAA-42A3-832A-FD92F1C4AD40}" type="presParOf" srcId="{61A2A3A4-9883-4226-8985-75CA20E358F1}" destId="{D3A2FFF2-8D7D-4426-9DA1-56E660DBF52B}" srcOrd="1" destOrd="0" presId="urn:microsoft.com/office/officeart/2008/layout/LinedList"/>
    <dgm:cxn modelId="{4139B3A0-0355-47FE-8F16-35FC64608310}" type="presParOf" srcId="{D3A2FFF2-8D7D-4426-9DA1-56E660DBF52B}" destId="{709976D2-C6A6-4905-9CC3-860DC9761E5D}" srcOrd="0" destOrd="0" presId="urn:microsoft.com/office/officeart/2008/layout/LinedList"/>
    <dgm:cxn modelId="{C6DFC769-39D5-4522-818B-021DBDB81366}" type="presParOf" srcId="{D3A2FFF2-8D7D-4426-9DA1-56E660DBF52B}" destId="{04AC69C5-3A38-4836-8436-6925D37CA5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9121B02-BE2D-4000-A5FB-393F49212DD7}">
      <dgm:prSet/>
      <dgm:spPr/>
      <dgm:t>
        <a:bodyPr/>
        <a:lstStyle/>
        <a:p>
          <a:r>
            <a:rPr lang="en-US" u="sng" dirty="0"/>
            <a:t>Look at how God provided for Elijah</a:t>
          </a:r>
          <a:r>
            <a:rPr lang="en-US" dirty="0"/>
            <a:t>:  </a:t>
          </a:r>
        </a:p>
        <a:p>
          <a:r>
            <a:rPr lang="en-US" dirty="0"/>
            <a:t>“</a:t>
          </a:r>
          <a:r>
            <a:rPr lang="en-US" b="1" i="0" baseline="30000" dirty="0"/>
            <a:t>2 </a:t>
          </a:r>
          <a:r>
            <a:rPr lang="en-US" b="0" i="0" dirty="0"/>
            <a:t>And the word of the Lord came unto him, saying,</a:t>
          </a:r>
        </a:p>
        <a:p>
          <a:r>
            <a:rPr lang="en-US" b="1" i="0" baseline="30000" dirty="0"/>
            <a:t>3 </a:t>
          </a:r>
          <a:r>
            <a:rPr lang="en-US" b="0" i="0" dirty="0"/>
            <a:t>Get thee hence, and turn thee eastward, and hide thyself by the brook Cherith, that is before Jordan.</a:t>
          </a:r>
        </a:p>
        <a:p>
          <a:r>
            <a:rPr lang="en-US" b="1" i="0" baseline="30000" dirty="0"/>
            <a:t>4 </a:t>
          </a:r>
          <a:r>
            <a:rPr lang="en-US" b="0" i="0" dirty="0"/>
            <a:t>And it shall be, that thou shalt drink of the brook; and I have commanded the ravens to feed thee there.</a:t>
          </a:r>
        </a:p>
        <a:p>
          <a:r>
            <a:rPr lang="en-US" b="1" i="0" baseline="30000" dirty="0"/>
            <a:t>5 </a:t>
          </a:r>
          <a:r>
            <a:rPr lang="en-US" b="0" i="0" dirty="0"/>
            <a:t>So he went and did according unto the word of the Lord: for he went and dwelt by the brook Cherith, that is before Jordan.</a:t>
          </a:r>
        </a:p>
        <a:p>
          <a:r>
            <a:rPr lang="en-US" b="1" i="0" baseline="30000" dirty="0"/>
            <a:t>6 </a:t>
          </a:r>
          <a:r>
            <a:rPr lang="en-US" b="0" i="0" dirty="0"/>
            <a:t>And the ravens brought him bread and flesh in the morning, and bread and flesh in the evening; and he drank of the brook.”</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61A2A3A4-9883-4226-8985-75CA20E358F1}" type="pres">
      <dgm:prSet presAssocID="{B5F676C0-A0FF-43BB-90E3-535BDFBEA233}" presName="vert0" presStyleCnt="0">
        <dgm:presLayoutVars>
          <dgm:dir/>
          <dgm:animOne val="branch"/>
          <dgm:animLvl val="lvl"/>
        </dgm:presLayoutVars>
      </dgm:prSet>
      <dgm:spPr/>
    </dgm:pt>
    <dgm:pt modelId="{B4B90C91-A2D4-493C-AC13-81FA9D01DD1D}" type="pres">
      <dgm:prSet presAssocID="{D9121B02-BE2D-4000-A5FB-393F49212DD7}" presName="thickLine" presStyleLbl="alignNode1" presStyleIdx="0" presStyleCnt="1"/>
      <dgm:spPr/>
    </dgm:pt>
    <dgm:pt modelId="{D3A2FFF2-8D7D-4426-9DA1-56E660DBF52B}" type="pres">
      <dgm:prSet presAssocID="{D9121B02-BE2D-4000-A5FB-393F49212DD7}" presName="horz1" presStyleCnt="0"/>
      <dgm:spPr/>
    </dgm:pt>
    <dgm:pt modelId="{709976D2-C6A6-4905-9CC3-860DC9761E5D}" type="pres">
      <dgm:prSet presAssocID="{D9121B02-BE2D-4000-A5FB-393F49212DD7}" presName="tx1" presStyleLbl="revTx" presStyleIdx="0" presStyleCnt="1"/>
      <dgm:spPr/>
    </dgm:pt>
    <dgm:pt modelId="{04AC69C5-3A38-4836-8436-6925D37CA51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F0094CF0-EB94-41A3-BA0F-596FC083FF5E}" type="presOf" srcId="{D9121B02-BE2D-4000-A5FB-393F49212DD7}" destId="{709976D2-C6A6-4905-9CC3-860DC9761E5D}" srcOrd="0" destOrd="0" presId="urn:microsoft.com/office/officeart/2008/layout/LinedList"/>
    <dgm:cxn modelId="{D262D7F9-6916-4A03-A502-52884AAD6359}" type="presOf" srcId="{B5F676C0-A0FF-43BB-90E3-535BDFBEA233}" destId="{61A2A3A4-9883-4226-8985-75CA20E358F1}" srcOrd="0" destOrd="0" presId="urn:microsoft.com/office/officeart/2008/layout/LinedList"/>
    <dgm:cxn modelId="{0E3D1358-4E8B-4F53-BBC9-1B42C2D07005}" type="presParOf" srcId="{61A2A3A4-9883-4226-8985-75CA20E358F1}" destId="{B4B90C91-A2D4-493C-AC13-81FA9D01DD1D}" srcOrd="0" destOrd="0" presId="urn:microsoft.com/office/officeart/2008/layout/LinedList"/>
    <dgm:cxn modelId="{F78BB51F-7AAA-42A3-832A-FD92F1C4AD40}" type="presParOf" srcId="{61A2A3A4-9883-4226-8985-75CA20E358F1}" destId="{D3A2FFF2-8D7D-4426-9DA1-56E660DBF52B}" srcOrd="1" destOrd="0" presId="urn:microsoft.com/office/officeart/2008/layout/LinedList"/>
    <dgm:cxn modelId="{4139B3A0-0355-47FE-8F16-35FC64608310}" type="presParOf" srcId="{D3A2FFF2-8D7D-4426-9DA1-56E660DBF52B}" destId="{709976D2-C6A6-4905-9CC3-860DC9761E5D}" srcOrd="0" destOrd="0" presId="urn:microsoft.com/office/officeart/2008/layout/LinedList"/>
    <dgm:cxn modelId="{C6DFC769-39D5-4522-818B-021DBDB81366}" type="presParOf" srcId="{D3A2FFF2-8D7D-4426-9DA1-56E660DBF52B}" destId="{04AC69C5-3A38-4836-8436-6925D37CA5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9121B02-BE2D-4000-A5FB-393F49212DD7}">
      <dgm:prSet/>
      <dgm:spPr/>
      <dgm:t>
        <a:bodyPr/>
        <a:lstStyle/>
        <a:p>
          <a:r>
            <a:rPr lang="en-US" dirty="0"/>
            <a:t>“</a:t>
          </a:r>
          <a:r>
            <a:rPr lang="en-US" b="0" i="0" dirty="0"/>
            <a:t>If ye love me, keep my commandments.”</a:t>
          </a:r>
        </a:p>
        <a:p>
          <a:r>
            <a:rPr lang="en-US" dirty="0"/>
            <a:t>John 14:15</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61A2A3A4-9883-4226-8985-75CA20E358F1}" type="pres">
      <dgm:prSet presAssocID="{B5F676C0-A0FF-43BB-90E3-535BDFBEA233}" presName="vert0" presStyleCnt="0">
        <dgm:presLayoutVars>
          <dgm:dir/>
          <dgm:animOne val="branch"/>
          <dgm:animLvl val="lvl"/>
        </dgm:presLayoutVars>
      </dgm:prSet>
      <dgm:spPr/>
    </dgm:pt>
    <dgm:pt modelId="{B4B90C91-A2D4-493C-AC13-81FA9D01DD1D}" type="pres">
      <dgm:prSet presAssocID="{D9121B02-BE2D-4000-A5FB-393F49212DD7}" presName="thickLine" presStyleLbl="alignNode1" presStyleIdx="0" presStyleCnt="1"/>
      <dgm:spPr/>
    </dgm:pt>
    <dgm:pt modelId="{D3A2FFF2-8D7D-4426-9DA1-56E660DBF52B}" type="pres">
      <dgm:prSet presAssocID="{D9121B02-BE2D-4000-A5FB-393F49212DD7}" presName="horz1" presStyleCnt="0"/>
      <dgm:spPr/>
    </dgm:pt>
    <dgm:pt modelId="{709976D2-C6A6-4905-9CC3-860DC9761E5D}" type="pres">
      <dgm:prSet presAssocID="{D9121B02-BE2D-4000-A5FB-393F49212DD7}" presName="tx1" presStyleLbl="revTx" presStyleIdx="0" presStyleCnt="1"/>
      <dgm:spPr/>
    </dgm:pt>
    <dgm:pt modelId="{04AC69C5-3A38-4836-8436-6925D37CA51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F0094CF0-EB94-41A3-BA0F-596FC083FF5E}" type="presOf" srcId="{D9121B02-BE2D-4000-A5FB-393F49212DD7}" destId="{709976D2-C6A6-4905-9CC3-860DC9761E5D}" srcOrd="0" destOrd="0" presId="urn:microsoft.com/office/officeart/2008/layout/LinedList"/>
    <dgm:cxn modelId="{D262D7F9-6916-4A03-A502-52884AAD6359}" type="presOf" srcId="{B5F676C0-A0FF-43BB-90E3-535BDFBEA233}" destId="{61A2A3A4-9883-4226-8985-75CA20E358F1}" srcOrd="0" destOrd="0" presId="urn:microsoft.com/office/officeart/2008/layout/LinedList"/>
    <dgm:cxn modelId="{0E3D1358-4E8B-4F53-BBC9-1B42C2D07005}" type="presParOf" srcId="{61A2A3A4-9883-4226-8985-75CA20E358F1}" destId="{B4B90C91-A2D4-493C-AC13-81FA9D01DD1D}" srcOrd="0" destOrd="0" presId="urn:microsoft.com/office/officeart/2008/layout/LinedList"/>
    <dgm:cxn modelId="{F78BB51F-7AAA-42A3-832A-FD92F1C4AD40}" type="presParOf" srcId="{61A2A3A4-9883-4226-8985-75CA20E358F1}" destId="{D3A2FFF2-8D7D-4426-9DA1-56E660DBF52B}" srcOrd="1" destOrd="0" presId="urn:microsoft.com/office/officeart/2008/layout/LinedList"/>
    <dgm:cxn modelId="{4139B3A0-0355-47FE-8F16-35FC64608310}" type="presParOf" srcId="{D3A2FFF2-8D7D-4426-9DA1-56E660DBF52B}" destId="{709976D2-C6A6-4905-9CC3-860DC9761E5D}" srcOrd="0" destOrd="0" presId="urn:microsoft.com/office/officeart/2008/layout/LinedList"/>
    <dgm:cxn modelId="{C6DFC769-39D5-4522-818B-021DBDB81366}" type="presParOf" srcId="{D3A2FFF2-8D7D-4426-9DA1-56E660DBF52B}" destId="{04AC69C5-3A38-4836-8436-6925D37CA5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9121B02-BE2D-4000-A5FB-393F49212DD7}">
      <dgm:prSet/>
      <dgm:spPr/>
      <dgm:t>
        <a:bodyPr/>
        <a:lstStyle/>
        <a:p>
          <a:r>
            <a:rPr lang="en-US" dirty="0"/>
            <a:t>“</a:t>
          </a:r>
          <a:r>
            <a:rPr lang="en-US" b="0" i="0" dirty="0"/>
            <a:t>These things I have spoken unto you, that in me ye might have peace. In the world ye shall have tribulation: but be of good cheer; I have overcome the world.”</a:t>
          </a:r>
        </a:p>
        <a:p>
          <a:r>
            <a:rPr lang="en-US" dirty="0"/>
            <a:t>John 16:33</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61A2A3A4-9883-4226-8985-75CA20E358F1}" type="pres">
      <dgm:prSet presAssocID="{B5F676C0-A0FF-43BB-90E3-535BDFBEA233}" presName="vert0" presStyleCnt="0">
        <dgm:presLayoutVars>
          <dgm:dir/>
          <dgm:animOne val="branch"/>
          <dgm:animLvl val="lvl"/>
        </dgm:presLayoutVars>
      </dgm:prSet>
      <dgm:spPr/>
    </dgm:pt>
    <dgm:pt modelId="{B4B90C91-A2D4-493C-AC13-81FA9D01DD1D}" type="pres">
      <dgm:prSet presAssocID="{D9121B02-BE2D-4000-A5FB-393F49212DD7}" presName="thickLine" presStyleLbl="alignNode1" presStyleIdx="0" presStyleCnt="1"/>
      <dgm:spPr/>
    </dgm:pt>
    <dgm:pt modelId="{D3A2FFF2-8D7D-4426-9DA1-56E660DBF52B}" type="pres">
      <dgm:prSet presAssocID="{D9121B02-BE2D-4000-A5FB-393F49212DD7}" presName="horz1" presStyleCnt="0"/>
      <dgm:spPr/>
    </dgm:pt>
    <dgm:pt modelId="{709976D2-C6A6-4905-9CC3-860DC9761E5D}" type="pres">
      <dgm:prSet presAssocID="{D9121B02-BE2D-4000-A5FB-393F49212DD7}" presName="tx1" presStyleLbl="revTx" presStyleIdx="0" presStyleCnt="1"/>
      <dgm:spPr/>
    </dgm:pt>
    <dgm:pt modelId="{04AC69C5-3A38-4836-8436-6925D37CA51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F0094CF0-EB94-41A3-BA0F-596FC083FF5E}" type="presOf" srcId="{D9121B02-BE2D-4000-A5FB-393F49212DD7}" destId="{709976D2-C6A6-4905-9CC3-860DC9761E5D}" srcOrd="0" destOrd="0" presId="urn:microsoft.com/office/officeart/2008/layout/LinedList"/>
    <dgm:cxn modelId="{D262D7F9-6916-4A03-A502-52884AAD6359}" type="presOf" srcId="{B5F676C0-A0FF-43BB-90E3-535BDFBEA233}" destId="{61A2A3A4-9883-4226-8985-75CA20E358F1}" srcOrd="0" destOrd="0" presId="urn:microsoft.com/office/officeart/2008/layout/LinedList"/>
    <dgm:cxn modelId="{0E3D1358-4E8B-4F53-BBC9-1B42C2D07005}" type="presParOf" srcId="{61A2A3A4-9883-4226-8985-75CA20E358F1}" destId="{B4B90C91-A2D4-493C-AC13-81FA9D01DD1D}" srcOrd="0" destOrd="0" presId="urn:microsoft.com/office/officeart/2008/layout/LinedList"/>
    <dgm:cxn modelId="{F78BB51F-7AAA-42A3-832A-FD92F1C4AD40}" type="presParOf" srcId="{61A2A3A4-9883-4226-8985-75CA20E358F1}" destId="{D3A2FFF2-8D7D-4426-9DA1-56E660DBF52B}" srcOrd="1" destOrd="0" presId="urn:microsoft.com/office/officeart/2008/layout/LinedList"/>
    <dgm:cxn modelId="{4139B3A0-0355-47FE-8F16-35FC64608310}" type="presParOf" srcId="{D3A2FFF2-8D7D-4426-9DA1-56E660DBF52B}" destId="{709976D2-C6A6-4905-9CC3-860DC9761E5D}" srcOrd="0" destOrd="0" presId="urn:microsoft.com/office/officeart/2008/layout/LinedList"/>
    <dgm:cxn modelId="{C6DFC769-39D5-4522-818B-021DBDB81366}" type="presParOf" srcId="{D3A2FFF2-8D7D-4426-9DA1-56E660DBF52B}" destId="{04AC69C5-3A38-4836-8436-6925D37CA5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811F5-C42D-485E-804B-2CB3463E37B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965B986-9208-4532-94A4-6C98E817176D}">
      <dgm:prSet custT="1"/>
      <dgm:spPr/>
      <dgm:t>
        <a:bodyPr/>
        <a:lstStyle/>
        <a:p>
          <a:pPr>
            <a:lnSpc>
              <a:spcPct val="100000"/>
            </a:lnSpc>
          </a:pPr>
          <a:r>
            <a:rPr lang="en-US" sz="1600" dirty="0"/>
            <a:t>BIS General manager, Oct 2020 describing the difference between cash and digital currency:</a:t>
          </a:r>
        </a:p>
      </dgm:t>
    </dgm:pt>
    <dgm:pt modelId="{95100E4D-709B-483F-A5D6-E5A338C17D4A}" type="parTrans" cxnId="{03F1D007-C175-4082-975B-78AA8ABDBB19}">
      <dgm:prSet/>
      <dgm:spPr/>
      <dgm:t>
        <a:bodyPr/>
        <a:lstStyle/>
        <a:p>
          <a:endParaRPr lang="en-US"/>
        </a:p>
      </dgm:t>
    </dgm:pt>
    <dgm:pt modelId="{14575D5A-CDCB-4749-8824-D3ABDF68EE03}" type="sibTrans" cxnId="{03F1D007-C175-4082-975B-78AA8ABDBB19}">
      <dgm:prSet/>
      <dgm:spPr/>
      <dgm:t>
        <a:bodyPr/>
        <a:lstStyle/>
        <a:p>
          <a:pPr>
            <a:lnSpc>
              <a:spcPct val="100000"/>
            </a:lnSpc>
          </a:pPr>
          <a:endParaRPr lang="en-US"/>
        </a:p>
      </dgm:t>
    </dgm:pt>
    <dgm:pt modelId="{56B0CE28-5B24-420C-8FD8-0E5BFF9B538C}">
      <dgm:prSet custT="1"/>
      <dgm:spPr/>
      <dgm:t>
        <a:bodyPr/>
        <a:lstStyle/>
        <a:p>
          <a:pPr>
            <a:lnSpc>
              <a:spcPct val="100000"/>
            </a:lnSpc>
          </a:pPr>
          <a:r>
            <a:rPr lang="en-US" sz="2000" dirty="0"/>
            <a:t>“The Central Bank will have ABSOLUTE CONTROL on the rules and regulations that will determine the use of that expression of central bank liability and will have the technology to ENFORCE that.”  – </a:t>
          </a:r>
          <a:r>
            <a:rPr lang="en-US" sz="2000" i="1" dirty="0"/>
            <a:t>Bank of International Settlements (BIS) General Manager, Agustin Carstens</a:t>
          </a:r>
        </a:p>
      </dgm:t>
    </dgm:pt>
    <dgm:pt modelId="{73E37F1E-0FF9-431F-BA91-A8FD5E6B9451}" type="parTrans" cxnId="{B3271C79-2AED-4FC3-BA5F-0A4E590613BB}">
      <dgm:prSet/>
      <dgm:spPr/>
      <dgm:t>
        <a:bodyPr/>
        <a:lstStyle/>
        <a:p>
          <a:endParaRPr lang="en-US"/>
        </a:p>
      </dgm:t>
    </dgm:pt>
    <dgm:pt modelId="{30E26BA9-5C38-4E20-B94F-FDC3DA682F3E}" type="sibTrans" cxnId="{B3271C79-2AED-4FC3-BA5F-0A4E590613BB}">
      <dgm:prSet/>
      <dgm:spPr/>
      <dgm:t>
        <a:bodyPr/>
        <a:lstStyle/>
        <a:p>
          <a:endParaRPr lang="en-US"/>
        </a:p>
      </dgm:t>
    </dgm:pt>
    <dgm:pt modelId="{F7776F2B-9270-486C-BD9A-5071E572351A}" type="pres">
      <dgm:prSet presAssocID="{A52811F5-C42D-485E-804B-2CB3463E37B5}" presName="root" presStyleCnt="0">
        <dgm:presLayoutVars>
          <dgm:dir/>
          <dgm:resizeHandles val="exact"/>
        </dgm:presLayoutVars>
      </dgm:prSet>
      <dgm:spPr/>
    </dgm:pt>
    <dgm:pt modelId="{8A51DF1D-F6E9-4010-88D3-F523CB9B5C03}" type="pres">
      <dgm:prSet presAssocID="{A52811F5-C42D-485E-804B-2CB3463E37B5}" presName="container" presStyleCnt="0">
        <dgm:presLayoutVars>
          <dgm:dir/>
          <dgm:resizeHandles val="exact"/>
        </dgm:presLayoutVars>
      </dgm:prSet>
      <dgm:spPr/>
    </dgm:pt>
    <dgm:pt modelId="{BD2EF216-9254-4375-A217-69321BBC504B}" type="pres">
      <dgm:prSet presAssocID="{2965B986-9208-4532-94A4-6C98E817176D}" presName="compNode" presStyleCnt="0"/>
      <dgm:spPr/>
    </dgm:pt>
    <dgm:pt modelId="{3ECF7C91-57CA-4665-8D08-C5CDF5A524F8}" type="pres">
      <dgm:prSet presAssocID="{2965B986-9208-4532-94A4-6C98E817176D}" presName="iconBgRect" presStyleLbl="bgShp" presStyleIdx="0" presStyleCnt="2"/>
      <dgm:spPr/>
    </dgm:pt>
    <dgm:pt modelId="{2B14A774-B85E-4D22-939D-875EF83D097D}" type="pres">
      <dgm:prSet presAssocID="{2965B986-9208-4532-94A4-6C98E81717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3D719D25-F45D-4E1F-9F25-56E6ED9D2BFE}" type="pres">
      <dgm:prSet presAssocID="{2965B986-9208-4532-94A4-6C98E817176D}" presName="spaceRect" presStyleCnt="0"/>
      <dgm:spPr/>
    </dgm:pt>
    <dgm:pt modelId="{C1715E73-8D69-4653-AAB6-683CD69153CD}" type="pres">
      <dgm:prSet presAssocID="{2965B986-9208-4532-94A4-6C98E817176D}" presName="textRect" presStyleLbl="revTx" presStyleIdx="0" presStyleCnt="2" custScaleX="182873" custLinFactY="-55825" custLinFactNeighborX="69947" custLinFactNeighborY="-100000">
        <dgm:presLayoutVars>
          <dgm:chMax val="1"/>
          <dgm:chPref val="1"/>
        </dgm:presLayoutVars>
      </dgm:prSet>
      <dgm:spPr/>
    </dgm:pt>
    <dgm:pt modelId="{F5D1ED30-C104-4E82-9EE5-B1102FE16E0D}" type="pres">
      <dgm:prSet presAssocID="{14575D5A-CDCB-4749-8824-D3ABDF68EE03}" presName="sibTrans" presStyleLbl="sibTrans2D1" presStyleIdx="0" presStyleCnt="0"/>
      <dgm:spPr/>
    </dgm:pt>
    <dgm:pt modelId="{0538E5D2-8386-4DD4-B43F-A0AFBBA8120A}" type="pres">
      <dgm:prSet presAssocID="{56B0CE28-5B24-420C-8FD8-0E5BFF9B538C}" presName="compNode" presStyleCnt="0"/>
      <dgm:spPr/>
    </dgm:pt>
    <dgm:pt modelId="{B0D99D48-C195-470F-9574-77DE283F9F48}" type="pres">
      <dgm:prSet presAssocID="{56B0CE28-5B24-420C-8FD8-0E5BFF9B538C}" presName="iconBgRect" presStyleLbl="bgShp" presStyleIdx="1" presStyleCnt="2"/>
      <dgm:spPr/>
    </dgm:pt>
    <dgm:pt modelId="{E0206C8E-CC39-4833-942C-804C146B27F8}" type="pres">
      <dgm:prSet presAssocID="{56B0CE28-5B24-420C-8FD8-0E5BFF9B53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8F58177D-0654-442E-ACA3-EF3588736382}" type="pres">
      <dgm:prSet presAssocID="{56B0CE28-5B24-420C-8FD8-0E5BFF9B538C}" presName="spaceRect" presStyleCnt="0"/>
      <dgm:spPr/>
    </dgm:pt>
    <dgm:pt modelId="{7F772063-25C4-44D3-97C6-B7DF4ED8100F}" type="pres">
      <dgm:prSet presAssocID="{56B0CE28-5B24-420C-8FD8-0E5BFF9B538C}" presName="textRect" presStyleLbl="revTx" presStyleIdx="1" presStyleCnt="2" custScaleX="97160">
        <dgm:presLayoutVars>
          <dgm:chMax val="1"/>
          <dgm:chPref val="1"/>
        </dgm:presLayoutVars>
      </dgm:prSet>
      <dgm:spPr/>
    </dgm:pt>
  </dgm:ptLst>
  <dgm:cxnLst>
    <dgm:cxn modelId="{03F1D007-C175-4082-975B-78AA8ABDBB19}" srcId="{A52811F5-C42D-485E-804B-2CB3463E37B5}" destId="{2965B986-9208-4532-94A4-6C98E817176D}" srcOrd="0" destOrd="0" parTransId="{95100E4D-709B-483F-A5D6-E5A338C17D4A}" sibTransId="{14575D5A-CDCB-4749-8824-D3ABDF68EE03}"/>
    <dgm:cxn modelId="{34DC392E-4327-45EC-B8C1-A77BF965107E}" type="presOf" srcId="{A52811F5-C42D-485E-804B-2CB3463E37B5}" destId="{F7776F2B-9270-486C-BD9A-5071E572351A}" srcOrd="0" destOrd="0" presId="urn:microsoft.com/office/officeart/2018/2/layout/IconCircleList"/>
    <dgm:cxn modelId="{A37A4D42-8BA2-4E26-879D-204A78748F49}" type="presOf" srcId="{56B0CE28-5B24-420C-8FD8-0E5BFF9B538C}" destId="{7F772063-25C4-44D3-97C6-B7DF4ED8100F}" srcOrd="0" destOrd="0" presId="urn:microsoft.com/office/officeart/2018/2/layout/IconCircleList"/>
    <dgm:cxn modelId="{32322765-46FE-4F4E-965A-58C4E17E1F10}" type="presOf" srcId="{14575D5A-CDCB-4749-8824-D3ABDF68EE03}" destId="{F5D1ED30-C104-4E82-9EE5-B1102FE16E0D}" srcOrd="0" destOrd="0" presId="urn:microsoft.com/office/officeart/2018/2/layout/IconCircleList"/>
    <dgm:cxn modelId="{9F9CD46B-22DE-47B5-B1A5-0A0053FC23F5}" type="presOf" srcId="{2965B986-9208-4532-94A4-6C98E817176D}" destId="{C1715E73-8D69-4653-AAB6-683CD69153CD}" srcOrd="0" destOrd="0" presId="urn:microsoft.com/office/officeart/2018/2/layout/IconCircleList"/>
    <dgm:cxn modelId="{B3271C79-2AED-4FC3-BA5F-0A4E590613BB}" srcId="{A52811F5-C42D-485E-804B-2CB3463E37B5}" destId="{56B0CE28-5B24-420C-8FD8-0E5BFF9B538C}" srcOrd="1" destOrd="0" parTransId="{73E37F1E-0FF9-431F-BA91-A8FD5E6B9451}" sibTransId="{30E26BA9-5C38-4E20-B94F-FDC3DA682F3E}"/>
    <dgm:cxn modelId="{34F57E6E-7CA9-4995-A15D-41DFD53C0539}" type="presParOf" srcId="{F7776F2B-9270-486C-BD9A-5071E572351A}" destId="{8A51DF1D-F6E9-4010-88D3-F523CB9B5C03}" srcOrd="0" destOrd="0" presId="urn:microsoft.com/office/officeart/2018/2/layout/IconCircleList"/>
    <dgm:cxn modelId="{8A0D0CFD-01F5-4698-AAA0-35578749ED6A}" type="presParOf" srcId="{8A51DF1D-F6E9-4010-88D3-F523CB9B5C03}" destId="{BD2EF216-9254-4375-A217-69321BBC504B}" srcOrd="0" destOrd="0" presId="urn:microsoft.com/office/officeart/2018/2/layout/IconCircleList"/>
    <dgm:cxn modelId="{3BEFFA47-D647-470D-98BF-4534B19FD599}" type="presParOf" srcId="{BD2EF216-9254-4375-A217-69321BBC504B}" destId="{3ECF7C91-57CA-4665-8D08-C5CDF5A524F8}" srcOrd="0" destOrd="0" presId="urn:microsoft.com/office/officeart/2018/2/layout/IconCircleList"/>
    <dgm:cxn modelId="{EE916216-9E81-4CEE-8232-5B8BB57B0DB7}" type="presParOf" srcId="{BD2EF216-9254-4375-A217-69321BBC504B}" destId="{2B14A774-B85E-4D22-939D-875EF83D097D}" srcOrd="1" destOrd="0" presId="urn:microsoft.com/office/officeart/2018/2/layout/IconCircleList"/>
    <dgm:cxn modelId="{24485B24-5B09-47A4-A203-F2AD1D7F96C6}" type="presParOf" srcId="{BD2EF216-9254-4375-A217-69321BBC504B}" destId="{3D719D25-F45D-4E1F-9F25-56E6ED9D2BFE}" srcOrd="2" destOrd="0" presId="urn:microsoft.com/office/officeart/2018/2/layout/IconCircleList"/>
    <dgm:cxn modelId="{AA7D72FF-3D98-4166-9B80-888BAEDA1F41}" type="presParOf" srcId="{BD2EF216-9254-4375-A217-69321BBC504B}" destId="{C1715E73-8D69-4653-AAB6-683CD69153CD}" srcOrd="3" destOrd="0" presId="urn:microsoft.com/office/officeart/2018/2/layout/IconCircleList"/>
    <dgm:cxn modelId="{765E7345-91A7-4F7D-82CA-06F8CE420D0F}" type="presParOf" srcId="{8A51DF1D-F6E9-4010-88D3-F523CB9B5C03}" destId="{F5D1ED30-C104-4E82-9EE5-B1102FE16E0D}" srcOrd="1" destOrd="0" presId="urn:microsoft.com/office/officeart/2018/2/layout/IconCircleList"/>
    <dgm:cxn modelId="{359E20C2-3E66-4FDA-950A-D73282FC6093}" type="presParOf" srcId="{8A51DF1D-F6E9-4010-88D3-F523CB9B5C03}" destId="{0538E5D2-8386-4DD4-B43F-A0AFBBA8120A}" srcOrd="2" destOrd="0" presId="urn:microsoft.com/office/officeart/2018/2/layout/IconCircleList"/>
    <dgm:cxn modelId="{FC9DCCF1-FC8F-44DF-AC12-5740F7515BC3}" type="presParOf" srcId="{0538E5D2-8386-4DD4-B43F-A0AFBBA8120A}" destId="{B0D99D48-C195-470F-9574-77DE283F9F48}" srcOrd="0" destOrd="0" presId="urn:microsoft.com/office/officeart/2018/2/layout/IconCircleList"/>
    <dgm:cxn modelId="{1E80B90A-5E5C-4E8F-97BA-457E3BC54F05}" type="presParOf" srcId="{0538E5D2-8386-4DD4-B43F-A0AFBBA8120A}" destId="{E0206C8E-CC39-4833-942C-804C146B27F8}" srcOrd="1" destOrd="0" presId="urn:microsoft.com/office/officeart/2018/2/layout/IconCircleList"/>
    <dgm:cxn modelId="{4A746644-B539-4E85-B76F-EA8D4F5B2E4B}" type="presParOf" srcId="{0538E5D2-8386-4DD4-B43F-A0AFBBA8120A}" destId="{8F58177D-0654-442E-ACA3-EF3588736382}" srcOrd="2" destOrd="0" presId="urn:microsoft.com/office/officeart/2018/2/layout/IconCircleList"/>
    <dgm:cxn modelId="{A3FD1C21-3468-4F6E-9157-878557F70784}" type="presParOf" srcId="{0538E5D2-8386-4DD4-B43F-A0AFBBA8120A}" destId="{7F772063-25C4-44D3-97C6-B7DF4ED8100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D9121B02-BE2D-4000-A5FB-393F49212DD7}">
      <dgm:prSet/>
      <dgm:spPr/>
      <dgm:t>
        <a:bodyPr/>
        <a:lstStyle/>
        <a:p>
          <a:r>
            <a:rPr lang="en-US" dirty="0"/>
            <a:t>CBDCs are an attack on our freedom and will be the end of financial freedom. </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38A49EE7-5EE7-4ED8-8ABF-5FFEFBFA6921}" type="pres">
      <dgm:prSet presAssocID="{B5F676C0-A0FF-43BB-90E3-535BDFBEA233}" presName="vert0" presStyleCnt="0">
        <dgm:presLayoutVars>
          <dgm:dir/>
          <dgm:animOne val="branch"/>
          <dgm:animLvl val="lvl"/>
        </dgm:presLayoutVars>
      </dgm:prSet>
      <dgm:spPr/>
    </dgm:pt>
    <dgm:pt modelId="{3E85A454-EF30-4C97-AD33-FB0A189466FA}" type="pres">
      <dgm:prSet presAssocID="{D9121B02-BE2D-4000-A5FB-393F49212DD7}" presName="thickLine" presStyleLbl="alignNode1" presStyleIdx="0" presStyleCnt="1"/>
      <dgm:spPr/>
    </dgm:pt>
    <dgm:pt modelId="{2F5A3259-46AF-40B7-98A3-BDAE82C5E073}" type="pres">
      <dgm:prSet presAssocID="{D9121B02-BE2D-4000-A5FB-393F49212DD7}" presName="horz1" presStyleCnt="0"/>
      <dgm:spPr/>
    </dgm:pt>
    <dgm:pt modelId="{9A538A9D-911D-4CAA-B904-49820F5F0C34}" type="pres">
      <dgm:prSet presAssocID="{D9121B02-BE2D-4000-A5FB-393F49212DD7}" presName="tx1" presStyleLbl="revTx" presStyleIdx="0" presStyleCnt="1"/>
      <dgm:spPr/>
    </dgm:pt>
    <dgm:pt modelId="{25974A98-60B9-4A76-A16D-0FAB71F29A24}"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8B4942DB-749A-4192-9771-44301BF2CDD5}" type="presOf" srcId="{B5F676C0-A0FF-43BB-90E3-535BDFBEA233}" destId="{38A49EE7-5EE7-4ED8-8ABF-5FFEFBFA6921}" srcOrd="0" destOrd="0" presId="urn:microsoft.com/office/officeart/2008/layout/LinedList"/>
    <dgm:cxn modelId="{2AC404F7-A3EC-4DCE-ABE1-FD40B146EABD}" type="presOf" srcId="{D9121B02-BE2D-4000-A5FB-393F49212DD7}" destId="{9A538A9D-911D-4CAA-B904-49820F5F0C34}" srcOrd="0" destOrd="0" presId="urn:microsoft.com/office/officeart/2008/layout/LinedList"/>
    <dgm:cxn modelId="{E94ADB41-10C0-4251-93BE-2A3FF4CC8C27}" type="presParOf" srcId="{38A49EE7-5EE7-4ED8-8ABF-5FFEFBFA6921}" destId="{3E85A454-EF30-4C97-AD33-FB0A189466FA}" srcOrd="0" destOrd="0" presId="urn:microsoft.com/office/officeart/2008/layout/LinedList"/>
    <dgm:cxn modelId="{E5BEC87B-E38A-4BF8-9A6D-2B8CF10BFCD8}" type="presParOf" srcId="{38A49EE7-5EE7-4ED8-8ABF-5FFEFBFA6921}" destId="{2F5A3259-46AF-40B7-98A3-BDAE82C5E073}" srcOrd="1" destOrd="0" presId="urn:microsoft.com/office/officeart/2008/layout/LinedList"/>
    <dgm:cxn modelId="{A6BDF6C8-5CC4-4A9A-8F52-99F549938C64}" type="presParOf" srcId="{2F5A3259-46AF-40B7-98A3-BDAE82C5E073}" destId="{9A538A9D-911D-4CAA-B904-49820F5F0C34}" srcOrd="0" destOrd="0" presId="urn:microsoft.com/office/officeart/2008/layout/LinedList"/>
    <dgm:cxn modelId="{89F7E2D6-2552-4F7B-9174-FA5266453B48}" type="presParOf" srcId="{2F5A3259-46AF-40B7-98A3-BDAE82C5E073}" destId="{25974A98-60B9-4A76-A16D-0FAB71F29A2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D9121B02-BE2D-4000-A5FB-393F49212DD7}">
      <dgm:prSet/>
      <dgm:spPr/>
      <dgm:t>
        <a:bodyPr/>
        <a:lstStyle/>
        <a:p>
          <a:r>
            <a:rPr lang="en-US" dirty="0"/>
            <a:t>True freedom is financial freedom, which is the freedom to conduct whatever financial transactions you choose to conduct; to spend your money as you please; to give to the charities of your choice; or to save as much of your money as you deem appropriate.</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B521856E-9382-4D92-A79D-44E7BCE35B80}" type="pres">
      <dgm:prSet presAssocID="{B5F676C0-A0FF-43BB-90E3-535BDFBEA233}" presName="vert0" presStyleCnt="0">
        <dgm:presLayoutVars>
          <dgm:dir/>
          <dgm:animOne val="branch"/>
          <dgm:animLvl val="lvl"/>
        </dgm:presLayoutVars>
      </dgm:prSet>
      <dgm:spPr/>
    </dgm:pt>
    <dgm:pt modelId="{FB28CCFD-3719-4036-BDE7-D73CB51839E3}" type="pres">
      <dgm:prSet presAssocID="{D9121B02-BE2D-4000-A5FB-393F49212DD7}" presName="thickLine" presStyleLbl="alignNode1" presStyleIdx="0" presStyleCnt="1"/>
      <dgm:spPr/>
    </dgm:pt>
    <dgm:pt modelId="{92592282-E016-4342-8211-06BA27977BF7}" type="pres">
      <dgm:prSet presAssocID="{D9121B02-BE2D-4000-A5FB-393F49212DD7}" presName="horz1" presStyleCnt="0"/>
      <dgm:spPr/>
    </dgm:pt>
    <dgm:pt modelId="{D7B211CD-38E1-4592-BB56-7619B071A915}" type="pres">
      <dgm:prSet presAssocID="{D9121B02-BE2D-4000-A5FB-393F49212DD7}" presName="tx1" presStyleLbl="revTx" presStyleIdx="0" presStyleCnt="1"/>
      <dgm:spPr/>
    </dgm:pt>
    <dgm:pt modelId="{16CA9C3B-76B7-4B1C-8645-D1E8322EF498}" type="pres">
      <dgm:prSet presAssocID="{D9121B02-BE2D-4000-A5FB-393F49212DD7}" presName="vert1" presStyleCnt="0"/>
      <dgm:spPr/>
    </dgm:pt>
  </dgm:ptLst>
  <dgm:cxnLst>
    <dgm:cxn modelId="{98279A2B-34A7-4A1A-BDF6-FDD07A3E1085}" type="presOf" srcId="{B5F676C0-A0FF-43BB-90E3-535BDFBEA233}" destId="{B521856E-9382-4D92-A79D-44E7BCE35B80}" srcOrd="0" destOrd="0" presId="urn:microsoft.com/office/officeart/2008/layout/LinedList"/>
    <dgm:cxn modelId="{7F977863-A773-48A8-8909-BAD83A7FC7E0}" srcId="{B5F676C0-A0FF-43BB-90E3-535BDFBEA233}" destId="{D9121B02-BE2D-4000-A5FB-393F49212DD7}" srcOrd="0" destOrd="0" parTransId="{1CACAC1B-7BBC-4686-80A3-4A5F35ED50DB}" sibTransId="{E58B0D40-23D6-4089-A2C3-C6238DA42F5C}"/>
    <dgm:cxn modelId="{A7299E90-2B07-4F6E-96AC-A98C337775A0}" type="presOf" srcId="{D9121B02-BE2D-4000-A5FB-393F49212DD7}" destId="{D7B211CD-38E1-4592-BB56-7619B071A915}" srcOrd="0" destOrd="0" presId="urn:microsoft.com/office/officeart/2008/layout/LinedList"/>
    <dgm:cxn modelId="{DE54C18B-1493-4CFD-8EFB-1D3108263550}" type="presParOf" srcId="{B521856E-9382-4D92-A79D-44E7BCE35B80}" destId="{FB28CCFD-3719-4036-BDE7-D73CB51839E3}" srcOrd="0" destOrd="0" presId="urn:microsoft.com/office/officeart/2008/layout/LinedList"/>
    <dgm:cxn modelId="{086776DE-4CEB-49FF-B020-850D40B884D6}" type="presParOf" srcId="{B521856E-9382-4D92-A79D-44E7BCE35B80}" destId="{92592282-E016-4342-8211-06BA27977BF7}" srcOrd="1" destOrd="0" presId="urn:microsoft.com/office/officeart/2008/layout/LinedList"/>
    <dgm:cxn modelId="{FC582AF3-D740-47C9-8D58-15B74DBCEEA1}" type="presParOf" srcId="{92592282-E016-4342-8211-06BA27977BF7}" destId="{D7B211CD-38E1-4592-BB56-7619B071A915}" srcOrd="0" destOrd="0" presId="urn:microsoft.com/office/officeart/2008/layout/LinedList"/>
    <dgm:cxn modelId="{5A5139C4-48BA-4132-B2C4-0E2AAB210BD3}" type="presParOf" srcId="{92592282-E016-4342-8211-06BA27977BF7}" destId="{16CA9C3B-76B7-4B1C-8645-D1E8322EF4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D9121B02-BE2D-4000-A5FB-393F49212DD7}">
      <dgm:prSet/>
      <dgm:spPr/>
      <dgm:t>
        <a:bodyPr/>
        <a:lstStyle/>
        <a:p>
          <a:r>
            <a:rPr lang="en-US" dirty="0"/>
            <a:t>On March 9, 2022, President Biden issued Executive Order No. 14067 on Ensuring Responsible Development of Digital Assets, outlining plans to convert the U.S. monetary system to central bank digital currencies (CBDCs).</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91D66C0C-C476-44A8-B201-B3FB1E80AD6E}" type="pres">
      <dgm:prSet presAssocID="{B5F676C0-A0FF-43BB-90E3-535BDFBEA233}" presName="vert0" presStyleCnt="0">
        <dgm:presLayoutVars>
          <dgm:dir/>
          <dgm:animOne val="branch"/>
          <dgm:animLvl val="lvl"/>
        </dgm:presLayoutVars>
      </dgm:prSet>
      <dgm:spPr/>
    </dgm:pt>
    <dgm:pt modelId="{072F11EC-65A2-43C9-AA4D-FB9F5C93EF70}" type="pres">
      <dgm:prSet presAssocID="{D9121B02-BE2D-4000-A5FB-393F49212DD7}" presName="thickLine" presStyleLbl="alignNode1" presStyleIdx="0" presStyleCnt="1"/>
      <dgm:spPr/>
    </dgm:pt>
    <dgm:pt modelId="{802E3BCF-A8DC-4C6A-ABB4-4F8FD9FA8865}" type="pres">
      <dgm:prSet presAssocID="{D9121B02-BE2D-4000-A5FB-393F49212DD7}" presName="horz1" presStyleCnt="0"/>
      <dgm:spPr/>
    </dgm:pt>
    <dgm:pt modelId="{6111D785-D4E7-418E-A7D6-7EC0B8389FF9}" type="pres">
      <dgm:prSet presAssocID="{D9121B02-BE2D-4000-A5FB-393F49212DD7}" presName="tx1" presStyleLbl="revTx" presStyleIdx="0" presStyleCnt="1"/>
      <dgm:spPr/>
    </dgm:pt>
    <dgm:pt modelId="{C4AF1494-8F77-4D75-9D74-E2B1F6D47725}" type="pres">
      <dgm:prSet presAssocID="{D9121B02-BE2D-4000-A5FB-393F49212DD7}" presName="vert1" presStyleCnt="0"/>
      <dgm:spPr/>
    </dgm:pt>
  </dgm:ptLst>
  <dgm:cxnLst>
    <dgm:cxn modelId="{58711443-C79A-4AAF-B9DB-3B9AB01F4775}" type="presOf" srcId="{D9121B02-BE2D-4000-A5FB-393F49212DD7}" destId="{6111D785-D4E7-418E-A7D6-7EC0B8389FF9}" srcOrd="0" destOrd="0" presId="urn:microsoft.com/office/officeart/2008/layout/LinedList"/>
    <dgm:cxn modelId="{7F977863-A773-48A8-8909-BAD83A7FC7E0}" srcId="{B5F676C0-A0FF-43BB-90E3-535BDFBEA233}" destId="{D9121B02-BE2D-4000-A5FB-393F49212DD7}" srcOrd="0" destOrd="0" parTransId="{1CACAC1B-7BBC-4686-80A3-4A5F35ED50DB}" sibTransId="{E58B0D40-23D6-4089-A2C3-C6238DA42F5C}"/>
    <dgm:cxn modelId="{1D3B25E1-8600-4928-B37B-1002896C6E60}" type="presOf" srcId="{B5F676C0-A0FF-43BB-90E3-535BDFBEA233}" destId="{91D66C0C-C476-44A8-B201-B3FB1E80AD6E}" srcOrd="0" destOrd="0" presId="urn:microsoft.com/office/officeart/2008/layout/LinedList"/>
    <dgm:cxn modelId="{3400C633-4060-4D8D-A054-B5A77B92BE8F}" type="presParOf" srcId="{91D66C0C-C476-44A8-B201-B3FB1E80AD6E}" destId="{072F11EC-65A2-43C9-AA4D-FB9F5C93EF70}" srcOrd="0" destOrd="0" presId="urn:microsoft.com/office/officeart/2008/layout/LinedList"/>
    <dgm:cxn modelId="{45121BC7-C450-4AB8-8DBB-192C798D6DB0}" type="presParOf" srcId="{91D66C0C-C476-44A8-B201-B3FB1E80AD6E}" destId="{802E3BCF-A8DC-4C6A-ABB4-4F8FD9FA8865}" srcOrd="1" destOrd="0" presId="urn:microsoft.com/office/officeart/2008/layout/LinedList"/>
    <dgm:cxn modelId="{62E305FD-C375-4616-91A3-55CF9D7F5B8A}" type="presParOf" srcId="{802E3BCF-A8DC-4C6A-ABB4-4F8FD9FA8865}" destId="{6111D785-D4E7-418E-A7D6-7EC0B8389FF9}" srcOrd="0" destOrd="0" presId="urn:microsoft.com/office/officeart/2008/layout/LinedList"/>
    <dgm:cxn modelId="{4B0E1DB6-1288-44C5-804F-6A98A1E97AC1}" type="presParOf" srcId="{802E3BCF-A8DC-4C6A-ABB4-4F8FD9FA8865}" destId="{C4AF1494-8F77-4D75-9D74-E2B1F6D4772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D9121B02-BE2D-4000-A5FB-393F49212DD7}">
      <dgm:prSet/>
      <dgm:spPr/>
      <dgm:t>
        <a:bodyPr/>
        <a:lstStyle/>
        <a:p>
          <a:r>
            <a:rPr lang="en-US" b="0" i="0" dirty="0"/>
            <a:t>On June 20, 2023, the Bank of International Settlements (BIS) released a chapter of its annual report titled, “</a:t>
          </a:r>
          <a:r>
            <a:rPr lang="en-US" b="0" i="0" dirty="0">
              <a:hlinkClick xmlns:r="http://schemas.openxmlformats.org/officeDocument/2006/relationships" r:id="rId1"/>
            </a:rPr>
            <a:t>Blueprint for the future monetary system: improving the old, enabling the new</a:t>
          </a:r>
          <a:r>
            <a:rPr lang="en-US" b="0" i="0" dirty="0"/>
            <a:t>.”</a:t>
          </a:r>
          <a:endParaRPr lang="en-US" dirty="0"/>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4347A6B5-D232-450C-B63C-E95D421D3B3D}" type="pres">
      <dgm:prSet presAssocID="{B5F676C0-A0FF-43BB-90E3-535BDFBEA233}" presName="vert0" presStyleCnt="0">
        <dgm:presLayoutVars>
          <dgm:dir/>
          <dgm:animOne val="branch"/>
          <dgm:animLvl val="lvl"/>
        </dgm:presLayoutVars>
      </dgm:prSet>
      <dgm:spPr/>
    </dgm:pt>
    <dgm:pt modelId="{FB16E58A-39CD-4E19-8628-5F0CD1845011}" type="pres">
      <dgm:prSet presAssocID="{D9121B02-BE2D-4000-A5FB-393F49212DD7}" presName="thickLine" presStyleLbl="alignNode1" presStyleIdx="0" presStyleCnt="1"/>
      <dgm:spPr/>
    </dgm:pt>
    <dgm:pt modelId="{CF30ED12-3E95-4B7E-9359-BF94AD808D31}" type="pres">
      <dgm:prSet presAssocID="{D9121B02-BE2D-4000-A5FB-393F49212DD7}" presName="horz1" presStyleCnt="0"/>
      <dgm:spPr/>
    </dgm:pt>
    <dgm:pt modelId="{DFE01DE4-DDC9-4B47-B547-1D1E56775B4A}" type="pres">
      <dgm:prSet presAssocID="{D9121B02-BE2D-4000-A5FB-393F49212DD7}" presName="tx1" presStyleLbl="revTx" presStyleIdx="0" presStyleCnt="1"/>
      <dgm:spPr/>
    </dgm:pt>
    <dgm:pt modelId="{25044F7B-8756-4205-A90E-4BB54F3A0670}"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E35F0A8C-44B8-45C2-BC99-BAEE03B4CDF0}" type="presOf" srcId="{D9121B02-BE2D-4000-A5FB-393F49212DD7}" destId="{DFE01DE4-DDC9-4B47-B547-1D1E56775B4A}" srcOrd="0" destOrd="0" presId="urn:microsoft.com/office/officeart/2008/layout/LinedList"/>
    <dgm:cxn modelId="{089487F9-3429-43A7-BF16-B376040B6FF8}" type="presOf" srcId="{B5F676C0-A0FF-43BB-90E3-535BDFBEA233}" destId="{4347A6B5-D232-450C-B63C-E95D421D3B3D}" srcOrd="0" destOrd="0" presId="urn:microsoft.com/office/officeart/2008/layout/LinedList"/>
    <dgm:cxn modelId="{2420D18B-2B4D-4127-9292-AC9049EA9B4D}" type="presParOf" srcId="{4347A6B5-D232-450C-B63C-E95D421D3B3D}" destId="{FB16E58A-39CD-4E19-8628-5F0CD1845011}" srcOrd="0" destOrd="0" presId="urn:microsoft.com/office/officeart/2008/layout/LinedList"/>
    <dgm:cxn modelId="{D56656DD-68B4-4A40-9799-D5D8730D81EE}" type="presParOf" srcId="{4347A6B5-D232-450C-B63C-E95D421D3B3D}" destId="{CF30ED12-3E95-4B7E-9359-BF94AD808D31}" srcOrd="1" destOrd="0" presId="urn:microsoft.com/office/officeart/2008/layout/LinedList"/>
    <dgm:cxn modelId="{BFDA2EE3-3843-4059-82C1-57A09E8F8A70}" type="presParOf" srcId="{CF30ED12-3E95-4B7E-9359-BF94AD808D31}" destId="{DFE01DE4-DDC9-4B47-B547-1D1E56775B4A}" srcOrd="0" destOrd="0" presId="urn:microsoft.com/office/officeart/2008/layout/LinedList"/>
    <dgm:cxn modelId="{FE446125-B6F2-4C38-92E5-EC7926C691C1}" type="presParOf" srcId="{CF30ED12-3E95-4B7E-9359-BF94AD808D31}" destId="{25044F7B-8756-4205-A90E-4BB54F3A067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D9121B02-BE2D-4000-A5FB-393F49212DD7}">
      <dgm:prSet/>
      <dgm:spPr/>
      <dgm:t>
        <a:bodyPr/>
        <a:lstStyle/>
        <a:p>
          <a:r>
            <a:rPr lang="en-US" u="sng" dirty="0"/>
            <a:t>Per the BIS report</a:t>
          </a:r>
          <a:r>
            <a:rPr lang="en-US" dirty="0"/>
            <a:t>: “… in a </a:t>
          </a:r>
          <a:r>
            <a:rPr lang="en-US" dirty="0" err="1"/>
            <a:t>tokenised</a:t>
          </a:r>
          <a:r>
            <a:rPr lang="en-US" dirty="0"/>
            <a:t> setting, money or assets become ‘executable objects’ that are maintained on </a:t>
          </a:r>
          <a:r>
            <a:rPr lang="en-US" b="1" dirty="0"/>
            <a:t>programmable platforms</a:t>
          </a:r>
          <a:r>
            <a:rPr lang="en-US" dirty="0"/>
            <a:t>…. Tokens are not merely digital entries in a database. Rather, they integrate the records of the underlying asset normally found in a traditional database with the rules and logic governing the transfer process for that asset.” </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C4C14BD6-FEF1-490B-9087-DC7A51F73B66}" type="pres">
      <dgm:prSet presAssocID="{B5F676C0-A0FF-43BB-90E3-535BDFBEA233}" presName="vert0" presStyleCnt="0">
        <dgm:presLayoutVars>
          <dgm:dir/>
          <dgm:animOne val="branch"/>
          <dgm:animLvl val="lvl"/>
        </dgm:presLayoutVars>
      </dgm:prSet>
      <dgm:spPr/>
    </dgm:pt>
    <dgm:pt modelId="{4639979F-FBD5-4D8D-800A-1A140BB592FF}" type="pres">
      <dgm:prSet presAssocID="{D9121B02-BE2D-4000-A5FB-393F49212DD7}" presName="thickLine" presStyleLbl="alignNode1" presStyleIdx="0" presStyleCnt="1"/>
      <dgm:spPr/>
    </dgm:pt>
    <dgm:pt modelId="{EC0FF0E4-FB8C-4D36-AE2A-3C6396A77736}" type="pres">
      <dgm:prSet presAssocID="{D9121B02-BE2D-4000-A5FB-393F49212DD7}" presName="horz1" presStyleCnt="0"/>
      <dgm:spPr/>
    </dgm:pt>
    <dgm:pt modelId="{B1FAC9EF-7200-48C9-8B01-67AA1AA859F2}" type="pres">
      <dgm:prSet presAssocID="{D9121B02-BE2D-4000-A5FB-393F49212DD7}" presName="tx1" presStyleLbl="revTx" presStyleIdx="0" presStyleCnt="1"/>
      <dgm:spPr/>
    </dgm:pt>
    <dgm:pt modelId="{79DA74CE-5714-49A8-B9EB-82BE791A9122}" type="pres">
      <dgm:prSet presAssocID="{D9121B02-BE2D-4000-A5FB-393F49212DD7}" presName="vert1" presStyleCnt="0"/>
      <dgm:spPr/>
    </dgm:pt>
  </dgm:ptLst>
  <dgm:cxnLst>
    <dgm:cxn modelId="{7F977863-A773-48A8-8909-BAD83A7FC7E0}" srcId="{B5F676C0-A0FF-43BB-90E3-535BDFBEA233}" destId="{D9121B02-BE2D-4000-A5FB-393F49212DD7}" srcOrd="0" destOrd="0" parTransId="{1CACAC1B-7BBC-4686-80A3-4A5F35ED50DB}" sibTransId="{E58B0D40-23D6-4089-A2C3-C6238DA42F5C}"/>
    <dgm:cxn modelId="{829530C8-7D63-4782-8BAD-486BC9857E30}" type="presOf" srcId="{B5F676C0-A0FF-43BB-90E3-535BDFBEA233}" destId="{C4C14BD6-FEF1-490B-9087-DC7A51F73B66}" srcOrd="0" destOrd="0" presId="urn:microsoft.com/office/officeart/2008/layout/LinedList"/>
    <dgm:cxn modelId="{6C2D18D7-0524-43E2-B651-6FC46E167730}" type="presOf" srcId="{D9121B02-BE2D-4000-A5FB-393F49212DD7}" destId="{B1FAC9EF-7200-48C9-8B01-67AA1AA859F2}" srcOrd="0" destOrd="0" presId="urn:microsoft.com/office/officeart/2008/layout/LinedList"/>
    <dgm:cxn modelId="{935F41A5-2726-4BAE-AA17-E792CB3AB426}" type="presParOf" srcId="{C4C14BD6-FEF1-490B-9087-DC7A51F73B66}" destId="{4639979F-FBD5-4D8D-800A-1A140BB592FF}" srcOrd="0" destOrd="0" presId="urn:microsoft.com/office/officeart/2008/layout/LinedList"/>
    <dgm:cxn modelId="{34509BA4-126A-49BA-B83E-E8B68F419A5C}" type="presParOf" srcId="{C4C14BD6-FEF1-490B-9087-DC7A51F73B66}" destId="{EC0FF0E4-FB8C-4D36-AE2A-3C6396A77736}" srcOrd="1" destOrd="0" presId="urn:microsoft.com/office/officeart/2008/layout/LinedList"/>
    <dgm:cxn modelId="{F67C9564-B18A-4B8E-B7B0-088C481C59B9}" type="presParOf" srcId="{EC0FF0E4-FB8C-4D36-AE2A-3C6396A77736}" destId="{B1FAC9EF-7200-48C9-8B01-67AA1AA859F2}" srcOrd="0" destOrd="0" presId="urn:microsoft.com/office/officeart/2008/layout/LinedList"/>
    <dgm:cxn modelId="{B9D84517-44A2-439E-A314-7B12E164D527}" type="presParOf" srcId="{EC0FF0E4-FB8C-4D36-AE2A-3C6396A77736}" destId="{79DA74CE-5714-49A8-B9EB-82BE791A912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D9121B02-BE2D-4000-A5FB-393F49212DD7}">
      <dgm:prSet custT="1"/>
      <dgm:spPr/>
      <dgm:t>
        <a:bodyPr/>
        <a:lstStyle/>
        <a:p>
          <a:r>
            <a:rPr lang="en-US" sz="1800" dirty="0"/>
            <a:t>The report defines “tokenization” as “the process of recording claims on financial or real assets that exist on a traditional ledger on a programmable platform.” </a:t>
          </a:r>
        </a:p>
        <a:p>
          <a:r>
            <a:rPr lang="en-US" sz="1800" dirty="0"/>
            <a:t>The report states that the “data environment” of this unified ledger would encompass all tokenized assets plus “</a:t>
          </a:r>
          <a:r>
            <a:rPr lang="en-US" sz="1800" dirty="0">
              <a:highlight>
                <a:srgbClr val="FFFF00"/>
              </a:highlight>
            </a:rPr>
            <a:t>all information necessary to incorporate real-world events into any contingent performance of actions.</a:t>
          </a:r>
          <a:r>
            <a:rPr lang="en-US" sz="1800" dirty="0"/>
            <a:t>” Thus, the unified ledger would not just store tokenized versions of every piece of private property on the planet, but every piece of information from real-world events that could possibly impact assets or transactions on the global unified ledger. </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5FD3B505-FEFB-4ADC-BAF9-C89C83499AB6}" type="pres">
      <dgm:prSet presAssocID="{B5F676C0-A0FF-43BB-90E3-535BDFBEA233}" presName="vert0" presStyleCnt="0">
        <dgm:presLayoutVars>
          <dgm:dir/>
          <dgm:animOne val="branch"/>
          <dgm:animLvl val="lvl"/>
        </dgm:presLayoutVars>
      </dgm:prSet>
      <dgm:spPr/>
    </dgm:pt>
    <dgm:pt modelId="{98DE5749-79DD-4F0A-844C-BDAE9FDE7F25}" type="pres">
      <dgm:prSet presAssocID="{D9121B02-BE2D-4000-A5FB-393F49212DD7}" presName="thickLine" presStyleLbl="alignNode1" presStyleIdx="0" presStyleCnt="1"/>
      <dgm:spPr/>
    </dgm:pt>
    <dgm:pt modelId="{05BE3D3A-1600-43C8-9D69-296BA585E915}" type="pres">
      <dgm:prSet presAssocID="{D9121B02-BE2D-4000-A5FB-393F49212DD7}" presName="horz1" presStyleCnt="0"/>
      <dgm:spPr/>
    </dgm:pt>
    <dgm:pt modelId="{5E515C0C-EAB7-46B0-BB66-10D98DAEB39F}" type="pres">
      <dgm:prSet presAssocID="{D9121B02-BE2D-4000-A5FB-393F49212DD7}" presName="tx1" presStyleLbl="revTx" presStyleIdx="0" presStyleCnt="1"/>
      <dgm:spPr/>
    </dgm:pt>
    <dgm:pt modelId="{AE735E3D-2035-4C40-9758-10BA79C3724F}" type="pres">
      <dgm:prSet presAssocID="{D9121B02-BE2D-4000-A5FB-393F49212DD7}" presName="vert1" presStyleCnt="0"/>
      <dgm:spPr/>
    </dgm:pt>
  </dgm:ptLst>
  <dgm:cxnLst>
    <dgm:cxn modelId="{75C2D534-B03C-44BD-8848-CC308EA9781B}" type="presOf" srcId="{D9121B02-BE2D-4000-A5FB-393F49212DD7}" destId="{5E515C0C-EAB7-46B0-BB66-10D98DAEB39F}" srcOrd="0" destOrd="0" presId="urn:microsoft.com/office/officeart/2008/layout/LinedList"/>
    <dgm:cxn modelId="{7F977863-A773-48A8-8909-BAD83A7FC7E0}" srcId="{B5F676C0-A0FF-43BB-90E3-535BDFBEA233}" destId="{D9121B02-BE2D-4000-A5FB-393F49212DD7}" srcOrd="0" destOrd="0" parTransId="{1CACAC1B-7BBC-4686-80A3-4A5F35ED50DB}" sibTransId="{E58B0D40-23D6-4089-A2C3-C6238DA42F5C}"/>
    <dgm:cxn modelId="{C609EE47-AF46-4EC6-86E5-1FF78FFE6676}" type="presOf" srcId="{B5F676C0-A0FF-43BB-90E3-535BDFBEA233}" destId="{5FD3B505-FEFB-4ADC-BAF9-C89C83499AB6}" srcOrd="0" destOrd="0" presId="urn:microsoft.com/office/officeart/2008/layout/LinedList"/>
    <dgm:cxn modelId="{06AA0191-9082-473E-956E-0CDB22AFED01}" type="presParOf" srcId="{5FD3B505-FEFB-4ADC-BAF9-C89C83499AB6}" destId="{98DE5749-79DD-4F0A-844C-BDAE9FDE7F25}" srcOrd="0" destOrd="0" presId="urn:microsoft.com/office/officeart/2008/layout/LinedList"/>
    <dgm:cxn modelId="{3B2D046D-C943-44BF-BDED-C80C0D853CA5}" type="presParOf" srcId="{5FD3B505-FEFB-4ADC-BAF9-C89C83499AB6}" destId="{05BE3D3A-1600-43C8-9D69-296BA585E915}" srcOrd="1" destOrd="0" presId="urn:microsoft.com/office/officeart/2008/layout/LinedList"/>
    <dgm:cxn modelId="{C4712AE3-F40E-4121-8F6A-B79274CC204B}" type="presParOf" srcId="{05BE3D3A-1600-43C8-9D69-296BA585E915}" destId="{5E515C0C-EAB7-46B0-BB66-10D98DAEB39F}" srcOrd="0" destOrd="0" presId="urn:microsoft.com/office/officeart/2008/layout/LinedList"/>
    <dgm:cxn modelId="{DF975A52-A5A6-4054-8C6E-2C19DAEFB017}" type="presParOf" srcId="{05BE3D3A-1600-43C8-9D69-296BA585E915}" destId="{AE735E3D-2035-4C40-9758-10BA79C3724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F676C0-A0FF-43BB-90E3-535BDFBEA233}"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D9121B02-BE2D-4000-A5FB-393F49212DD7}">
      <dgm:prSet custT="1"/>
      <dgm:spPr/>
      <dgm:t>
        <a:bodyPr/>
        <a:lstStyle/>
        <a:p>
          <a:endParaRPr lang="en-US" sz="1800" dirty="0"/>
        </a:p>
        <a:p>
          <a:endParaRPr lang="en-US" sz="1800" dirty="0"/>
        </a:p>
        <a:p>
          <a:endParaRPr lang="en-US" sz="1800" dirty="0"/>
        </a:p>
        <a:p>
          <a:r>
            <a:rPr lang="en-US" sz="2800" dirty="0"/>
            <a:t>https://thegreattaking.com/ </a:t>
          </a:r>
        </a:p>
      </dgm:t>
    </dgm:pt>
    <dgm:pt modelId="{1CACAC1B-7BBC-4686-80A3-4A5F35ED50DB}" type="parTrans" cxnId="{7F977863-A773-48A8-8909-BAD83A7FC7E0}">
      <dgm:prSet/>
      <dgm:spPr/>
      <dgm:t>
        <a:bodyPr/>
        <a:lstStyle/>
        <a:p>
          <a:endParaRPr lang="en-US"/>
        </a:p>
      </dgm:t>
    </dgm:pt>
    <dgm:pt modelId="{E58B0D40-23D6-4089-A2C3-C6238DA42F5C}" type="sibTrans" cxnId="{7F977863-A773-48A8-8909-BAD83A7FC7E0}">
      <dgm:prSet/>
      <dgm:spPr/>
      <dgm:t>
        <a:bodyPr/>
        <a:lstStyle/>
        <a:p>
          <a:endParaRPr lang="en-US"/>
        </a:p>
      </dgm:t>
    </dgm:pt>
    <dgm:pt modelId="{5FD3B505-FEFB-4ADC-BAF9-C89C83499AB6}" type="pres">
      <dgm:prSet presAssocID="{B5F676C0-A0FF-43BB-90E3-535BDFBEA233}" presName="vert0" presStyleCnt="0">
        <dgm:presLayoutVars>
          <dgm:dir/>
          <dgm:animOne val="branch"/>
          <dgm:animLvl val="lvl"/>
        </dgm:presLayoutVars>
      </dgm:prSet>
      <dgm:spPr/>
    </dgm:pt>
    <dgm:pt modelId="{98DE5749-79DD-4F0A-844C-BDAE9FDE7F25}" type="pres">
      <dgm:prSet presAssocID="{D9121B02-BE2D-4000-A5FB-393F49212DD7}" presName="thickLine" presStyleLbl="alignNode1" presStyleIdx="0" presStyleCnt="1"/>
      <dgm:spPr/>
    </dgm:pt>
    <dgm:pt modelId="{05BE3D3A-1600-43C8-9D69-296BA585E915}" type="pres">
      <dgm:prSet presAssocID="{D9121B02-BE2D-4000-A5FB-393F49212DD7}" presName="horz1" presStyleCnt="0"/>
      <dgm:spPr/>
    </dgm:pt>
    <dgm:pt modelId="{5E515C0C-EAB7-46B0-BB66-10D98DAEB39F}" type="pres">
      <dgm:prSet presAssocID="{D9121B02-BE2D-4000-A5FB-393F49212DD7}" presName="tx1" presStyleLbl="revTx" presStyleIdx="0" presStyleCnt="1" custScaleX="100000"/>
      <dgm:spPr/>
    </dgm:pt>
    <dgm:pt modelId="{AE735E3D-2035-4C40-9758-10BA79C3724F}" type="pres">
      <dgm:prSet presAssocID="{D9121B02-BE2D-4000-A5FB-393F49212DD7}" presName="vert1" presStyleCnt="0"/>
      <dgm:spPr/>
    </dgm:pt>
  </dgm:ptLst>
  <dgm:cxnLst>
    <dgm:cxn modelId="{75C2D534-B03C-44BD-8848-CC308EA9781B}" type="presOf" srcId="{D9121B02-BE2D-4000-A5FB-393F49212DD7}" destId="{5E515C0C-EAB7-46B0-BB66-10D98DAEB39F}" srcOrd="0" destOrd="0" presId="urn:microsoft.com/office/officeart/2008/layout/LinedList"/>
    <dgm:cxn modelId="{7F977863-A773-48A8-8909-BAD83A7FC7E0}" srcId="{B5F676C0-A0FF-43BB-90E3-535BDFBEA233}" destId="{D9121B02-BE2D-4000-A5FB-393F49212DD7}" srcOrd="0" destOrd="0" parTransId="{1CACAC1B-7BBC-4686-80A3-4A5F35ED50DB}" sibTransId="{E58B0D40-23D6-4089-A2C3-C6238DA42F5C}"/>
    <dgm:cxn modelId="{C609EE47-AF46-4EC6-86E5-1FF78FFE6676}" type="presOf" srcId="{B5F676C0-A0FF-43BB-90E3-535BDFBEA233}" destId="{5FD3B505-FEFB-4ADC-BAF9-C89C83499AB6}" srcOrd="0" destOrd="0" presId="urn:microsoft.com/office/officeart/2008/layout/LinedList"/>
    <dgm:cxn modelId="{06AA0191-9082-473E-956E-0CDB22AFED01}" type="presParOf" srcId="{5FD3B505-FEFB-4ADC-BAF9-C89C83499AB6}" destId="{98DE5749-79DD-4F0A-844C-BDAE9FDE7F25}" srcOrd="0" destOrd="0" presId="urn:microsoft.com/office/officeart/2008/layout/LinedList"/>
    <dgm:cxn modelId="{3B2D046D-C943-44BF-BDED-C80C0D853CA5}" type="presParOf" srcId="{5FD3B505-FEFB-4ADC-BAF9-C89C83499AB6}" destId="{05BE3D3A-1600-43C8-9D69-296BA585E915}" srcOrd="1" destOrd="0" presId="urn:microsoft.com/office/officeart/2008/layout/LinedList"/>
    <dgm:cxn modelId="{C4712AE3-F40E-4121-8F6A-B79274CC204B}" type="presParOf" srcId="{05BE3D3A-1600-43C8-9D69-296BA585E915}" destId="{5E515C0C-EAB7-46B0-BB66-10D98DAEB39F}" srcOrd="0" destOrd="0" presId="urn:microsoft.com/office/officeart/2008/layout/LinedList"/>
    <dgm:cxn modelId="{DF975A52-A5A6-4054-8C6E-2C19DAEFB017}" type="presParOf" srcId="{05BE3D3A-1600-43C8-9D69-296BA585E915}" destId="{AE735E3D-2035-4C40-9758-10BA79C3724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8E356-00CE-4F01-B68B-57FB7C4C8391}">
      <dsp:nvSpPr>
        <dsp:cNvPr id="0" name=""/>
        <dsp:cNvSpPr/>
      </dsp:nvSpPr>
      <dsp:spPr>
        <a:xfrm>
          <a:off x="0" y="0"/>
          <a:ext cx="67135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52135-BF87-4C40-9AC5-0A4E8496BE43}">
      <dsp:nvSpPr>
        <dsp:cNvPr id="0" name=""/>
        <dsp:cNvSpPr/>
      </dsp:nvSpPr>
      <dsp:spPr>
        <a:xfrm>
          <a:off x="0" y="0"/>
          <a:ext cx="6713552" cy="411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a:t>
          </a:r>
          <a:r>
            <a:rPr lang="en-US" sz="3900" b="0" i="0" kern="1200" dirty="0"/>
            <a:t>And that </a:t>
          </a:r>
          <a:r>
            <a:rPr lang="en-US" sz="3900" b="0" i="0" kern="1200" dirty="0">
              <a:highlight>
                <a:srgbClr val="FFFF00"/>
              </a:highlight>
            </a:rPr>
            <a:t>no man might buy or sell</a:t>
          </a:r>
          <a:r>
            <a:rPr lang="en-US" sz="3900" b="0" i="0" kern="1200" dirty="0"/>
            <a:t>, save he that had the mark, or the name of the beast, or the number of his name.” </a:t>
          </a:r>
        </a:p>
        <a:p>
          <a:pPr marL="0" lvl="0" indent="0" algn="l" defTabSz="1733550">
            <a:lnSpc>
              <a:spcPct val="90000"/>
            </a:lnSpc>
            <a:spcBef>
              <a:spcPct val="0"/>
            </a:spcBef>
            <a:spcAft>
              <a:spcPct val="35000"/>
            </a:spcAft>
            <a:buNone/>
          </a:pPr>
          <a:r>
            <a:rPr lang="en-US" sz="3900" kern="1200" dirty="0">
              <a:latin typeface="+mj-lt"/>
              <a:cs typeface="+mj-cs"/>
            </a:rPr>
            <a:t>Revelation 13:17 </a:t>
          </a:r>
          <a:endParaRPr lang="en-US" sz="3900" b="0" i="0" kern="1200" dirty="0"/>
        </a:p>
      </dsp:txBody>
      <dsp:txXfrm>
        <a:off x="0" y="0"/>
        <a:ext cx="6713552" cy="41191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0C91-A2D4-493C-AC13-81FA9D01DD1D}">
      <dsp:nvSpPr>
        <dsp:cNvPr id="0" name=""/>
        <dsp:cNvSpPr/>
      </dsp:nvSpPr>
      <dsp:spPr>
        <a:xfrm>
          <a:off x="0" y="0"/>
          <a:ext cx="603150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976D2-C6A6-4905-9CC3-860DC9761E5D}">
      <dsp:nvSpPr>
        <dsp:cNvPr id="0" name=""/>
        <dsp:cNvSpPr/>
      </dsp:nvSpPr>
      <dsp:spPr>
        <a:xfrm>
          <a:off x="0" y="0"/>
          <a:ext cx="6031506" cy="411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dirty="0"/>
            <a:t>CBDCs,</a:t>
          </a:r>
          <a:r>
            <a:rPr lang="en-US" sz="3100" b="0" i="0" kern="1200" baseline="0" dirty="0"/>
            <a:t> the tokenization of all private property, securities and bank deposits on a Global Unified Ledger, and the mechanisms and legal changes described in The Great Taking, is how the central banks could accomplish this.</a:t>
          </a:r>
          <a:endParaRPr lang="en-US" sz="3100" b="0" i="0" kern="1200" dirty="0"/>
        </a:p>
      </dsp:txBody>
      <dsp:txXfrm>
        <a:off x="0" y="0"/>
        <a:ext cx="6031506" cy="41191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0C91-A2D4-493C-AC13-81FA9D01DD1D}">
      <dsp:nvSpPr>
        <dsp:cNvPr id="0" name=""/>
        <dsp:cNvSpPr/>
      </dsp:nvSpPr>
      <dsp:spPr>
        <a:xfrm>
          <a:off x="0" y="0"/>
          <a:ext cx="111377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976D2-C6A6-4905-9CC3-860DC9761E5D}">
      <dsp:nvSpPr>
        <dsp:cNvPr id="0" name=""/>
        <dsp:cNvSpPr/>
      </dsp:nvSpPr>
      <dsp:spPr>
        <a:xfrm>
          <a:off x="0" y="0"/>
          <a:ext cx="11137726" cy="2256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0" i="0" kern="1200" dirty="0"/>
            <a:t>There are many native plants </a:t>
          </a:r>
          <a:r>
            <a:rPr lang="en-US" sz="3000" kern="1200" dirty="0"/>
            <a:t>that are readily available around us that are safe to eat, nutritious, and have medicinal properties. </a:t>
          </a:r>
        </a:p>
        <a:p>
          <a:pPr marL="0" lvl="0" indent="0" algn="l" defTabSz="1333500">
            <a:lnSpc>
              <a:spcPct val="90000"/>
            </a:lnSpc>
            <a:spcBef>
              <a:spcPct val="0"/>
            </a:spcBef>
            <a:spcAft>
              <a:spcPct val="35000"/>
            </a:spcAft>
            <a:buNone/>
          </a:pPr>
          <a:r>
            <a:rPr lang="en-US" sz="3000" kern="1200" dirty="0"/>
            <a:t>There are many helpful books on this subject.</a:t>
          </a:r>
          <a:endParaRPr lang="en-US" sz="3000" b="0" i="0" kern="1200" dirty="0"/>
        </a:p>
      </dsp:txBody>
      <dsp:txXfrm>
        <a:off x="0" y="0"/>
        <a:ext cx="11137726" cy="22560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0C91-A2D4-493C-AC13-81FA9D01DD1D}">
      <dsp:nvSpPr>
        <dsp:cNvPr id="0" name=""/>
        <dsp:cNvSpPr/>
      </dsp:nvSpPr>
      <dsp:spPr>
        <a:xfrm>
          <a:off x="0" y="0"/>
          <a:ext cx="1072132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976D2-C6A6-4905-9CC3-860DC9761E5D}">
      <dsp:nvSpPr>
        <dsp:cNvPr id="0" name=""/>
        <dsp:cNvSpPr/>
      </dsp:nvSpPr>
      <dsp:spPr>
        <a:xfrm>
          <a:off x="0" y="0"/>
          <a:ext cx="10721321" cy="411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dirty="0"/>
            <a:t>“Lay not up for yourselves treasures upon earth, where moth and rust doth corrupt, and where thieves break through and steal</a:t>
          </a:r>
          <a:r>
            <a:rPr lang="en-US" sz="4600" b="0" i="0" kern="1200" dirty="0"/>
            <a:t>.”</a:t>
          </a:r>
        </a:p>
        <a:p>
          <a:pPr marL="0" lvl="0" indent="0" algn="l" defTabSz="2044700">
            <a:lnSpc>
              <a:spcPct val="90000"/>
            </a:lnSpc>
            <a:spcBef>
              <a:spcPct val="0"/>
            </a:spcBef>
            <a:spcAft>
              <a:spcPct val="35000"/>
            </a:spcAft>
            <a:buNone/>
          </a:pPr>
          <a:r>
            <a:rPr lang="en-US" sz="4600" kern="1200" dirty="0"/>
            <a:t>Matthew 6:19</a:t>
          </a:r>
        </a:p>
      </dsp:txBody>
      <dsp:txXfrm>
        <a:off x="0" y="0"/>
        <a:ext cx="10721321" cy="41191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0C91-A2D4-493C-AC13-81FA9D01DD1D}">
      <dsp:nvSpPr>
        <dsp:cNvPr id="0" name=""/>
        <dsp:cNvSpPr/>
      </dsp:nvSpPr>
      <dsp:spPr>
        <a:xfrm>
          <a:off x="0" y="0"/>
          <a:ext cx="1087696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976D2-C6A6-4905-9CC3-860DC9761E5D}">
      <dsp:nvSpPr>
        <dsp:cNvPr id="0" name=""/>
        <dsp:cNvSpPr/>
      </dsp:nvSpPr>
      <dsp:spPr>
        <a:xfrm>
          <a:off x="0" y="0"/>
          <a:ext cx="10876962" cy="470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u="sng" kern="1200" dirty="0"/>
            <a:t>Look at how God provided for Elijah</a:t>
          </a:r>
          <a:r>
            <a:rPr lang="en-US" sz="2400" kern="1200" dirty="0"/>
            <a:t>:  </a:t>
          </a:r>
        </a:p>
        <a:p>
          <a:pPr marL="0" lvl="0" indent="0" algn="l" defTabSz="1066800">
            <a:lnSpc>
              <a:spcPct val="90000"/>
            </a:lnSpc>
            <a:spcBef>
              <a:spcPct val="0"/>
            </a:spcBef>
            <a:spcAft>
              <a:spcPct val="35000"/>
            </a:spcAft>
            <a:buNone/>
          </a:pPr>
          <a:r>
            <a:rPr lang="en-US" sz="2400" kern="1200" dirty="0"/>
            <a:t>“</a:t>
          </a:r>
          <a:r>
            <a:rPr lang="en-US" sz="2400" b="1" i="0" kern="1200" baseline="30000" dirty="0"/>
            <a:t>2 </a:t>
          </a:r>
          <a:r>
            <a:rPr lang="en-US" sz="2400" b="0" i="0" kern="1200" dirty="0"/>
            <a:t>And the word of the Lord came unto him, saying,</a:t>
          </a:r>
        </a:p>
        <a:p>
          <a:pPr marL="0" lvl="0" indent="0" algn="l" defTabSz="1066800">
            <a:lnSpc>
              <a:spcPct val="90000"/>
            </a:lnSpc>
            <a:spcBef>
              <a:spcPct val="0"/>
            </a:spcBef>
            <a:spcAft>
              <a:spcPct val="35000"/>
            </a:spcAft>
            <a:buNone/>
          </a:pPr>
          <a:r>
            <a:rPr lang="en-US" sz="2400" b="1" i="0" kern="1200" baseline="30000" dirty="0"/>
            <a:t>3 </a:t>
          </a:r>
          <a:r>
            <a:rPr lang="en-US" sz="2400" b="0" i="0" kern="1200" dirty="0"/>
            <a:t>Get thee hence, and turn thee eastward, and hide thyself by the brook Cherith, that is before Jordan.</a:t>
          </a:r>
        </a:p>
        <a:p>
          <a:pPr marL="0" lvl="0" indent="0" algn="l" defTabSz="1066800">
            <a:lnSpc>
              <a:spcPct val="90000"/>
            </a:lnSpc>
            <a:spcBef>
              <a:spcPct val="0"/>
            </a:spcBef>
            <a:spcAft>
              <a:spcPct val="35000"/>
            </a:spcAft>
            <a:buNone/>
          </a:pPr>
          <a:r>
            <a:rPr lang="en-US" sz="2400" b="1" i="0" kern="1200" baseline="30000" dirty="0"/>
            <a:t>4 </a:t>
          </a:r>
          <a:r>
            <a:rPr lang="en-US" sz="2400" b="0" i="0" kern="1200" dirty="0"/>
            <a:t>And it shall be, that thou shalt drink of the brook; and I have commanded the ravens to feed thee there.</a:t>
          </a:r>
        </a:p>
        <a:p>
          <a:pPr marL="0" lvl="0" indent="0" algn="l" defTabSz="1066800">
            <a:lnSpc>
              <a:spcPct val="90000"/>
            </a:lnSpc>
            <a:spcBef>
              <a:spcPct val="0"/>
            </a:spcBef>
            <a:spcAft>
              <a:spcPct val="35000"/>
            </a:spcAft>
            <a:buNone/>
          </a:pPr>
          <a:r>
            <a:rPr lang="en-US" sz="2400" b="1" i="0" kern="1200" baseline="30000" dirty="0"/>
            <a:t>5 </a:t>
          </a:r>
          <a:r>
            <a:rPr lang="en-US" sz="2400" b="0" i="0" kern="1200" dirty="0"/>
            <a:t>So he went and did according unto the word of the Lord: for he went and dwelt by the brook Cherith, that is before Jordan.</a:t>
          </a:r>
        </a:p>
        <a:p>
          <a:pPr marL="0" lvl="0" indent="0" algn="l" defTabSz="1066800">
            <a:lnSpc>
              <a:spcPct val="90000"/>
            </a:lnSpc>
            <a:spcBef>
              <a:spcPct val="0"/>
            </a:spcBef>
            <a:spcAft>
              <a:spcPct val="35000"/>
            </a:spcAft>
            <a:buNone/>
          </a:pPr>
          <a:r>
            <a:rPr lang="en-US" sz="2400" b="1" i="0" kern="1200" baseline="30000" dirty="0"/>
            <a:t>6 </a:t>
          </a:r>
          <a:r>
            <a:rPr lang="en-US" sz="2400" b="0" i="0" kern="1200" dirty="0"/>
            <a:t>And the ravens brought him bread and flesh in the morning, and bread and flesh in the evening; and he drank of the brook.”</a:t>
          </a:r>
        </a:p>
      </dsp:txBody>
      <dsp:txXfrm>
        <a:off x="0" y="0"/>
        <a:ext cx="10876962" cy="47079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0C91-A2D4-493C-AC13-81FA9D01DD1D}">
      <dsp:nvSpPr>
        <dsp:cNvPr id="0" name=""/>
        <dsp:cNvSpPr/>
      </dsp:nvSpPr>
      <dsp:spPr>
        <a:xfrm>
          <a:off x="0" y="0"/>
          <a:ext cx="1060458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976D2-C6A6-4905-9CC3-860DC9761E5D}">
      <dsp:nvSpPr>
        <dsp:cNvPr id="0" name=""/>
        <dsp:cNvSpPr/>
      </dsp:nvSpPr>
      <dsp:spPr>
        <a:xfrm>
          <a:off x="0" y="0"/>
          <a:ext cx="10604589" cy="411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a:t>
          </a:r>
          <a:r>
            <a:rPr lang="en-US" sz="6500" b="0" i="0" kern="1200" dirty="0"/>
            <a:t>If ye love me, keep my commandments.”</a:t>
          </a:r>
        </a:p>
        <a:p>
          <a:pPr marL="0" lvl="0" indent="0" algn="l" defTabSz="2889250">
            <a:lnSpc>
              <a:spcPct val="90000"/>
            </a:lnSpc>
            <a:spcBef>
              <a:spcPct val="0"/>
            </a:spcBef>
            <a:spcAft>
              <a:spcPct val="35000"/>
            </a:spcAft>
            <a:buNone/>
          </a:pPr>
          <a:r>
            <a:rPr lang="en-US" sz="6500" kern="1200" dirty="0"/>
            <a:t>John 14:15</a:t>
          </a:r>
        </a:p>
      </dsp:txBody>
      <dsp:txXfrm>
        <a:off x="0" y="0"/>
        <a:ext cx="10604589" cy="41191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0C91-A2D4-493C-AC13-81FA9D01DD1D}">
      <dsp:nvSpPr>
        <dsp:cNvPr id="0" name=""/>
        <dsp:cNvSpPr/>
      </dsp:nvSpPr>
      <dsp:spPr>
        <a:xfrm>
          <a:off x="0" y="0"/>
          <a:ext cx="1037112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976D2-C6A6-4905-9CC3-860DC9761E5D}">
      <dsp:nvSpPr>
        <dsp:cNvPr id="0" name=""/>
        <dsp:cNvSpPr/>
      </dsp:nvSpPr>
      <dsp:spPr>
        <a:xfrm>
          <a:off x="0" y="0"/>
          <a:ext cx="10371125" cy="411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t>
          </a:r>
          <a:r>
            <a:rPr lang="en-US" sz="4400" b="0" i="0" kern="1200" dirty="0"/>
            <a:t>These things I have spoken unto you, that in me ye might have peace. In the world ye shall have tribulation: but be of good cheer; I have overcome the world.”</a:t>
          </a:r>
        </a:p>
        <a:p>
          <a:pPr marL="0" lvl="0" indent="0" algn="l" defTabSz="1955800">
            <a:lnSpc>
              <a:spcPct val="90000"/>
            </a:lnSpc>
            <a:spcBef>
              <a:spcPct val="0"/>
            </a:spcBef>
            <a:spcAft>
              <a:spcPct val="35000"/>
            </a:spcAft>
            <a:buNone/>
          </a:pPr>
          <a:r>
            <a:rPr lang="en-US" sz="4400" kern="1200" dirty="0"/>
            <a:t>John 16:33</a:t>
          </a:r>
        </a:p>
      </dsp:txBody>
      <dsp:txXfrm>
        <a:off x="0" y="0"/>
        <a:ext cx="10371125" cy="41191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F7C91-57CA-4665-8D08-C5CDF5A524F8}">
      <dsp:nvSpPr>
        <dsp:cNvPr id="0" name=""/>
        <dsp:cNvSpPr/>
      </dsp:nvSpPr>
      <dsp:spPr>
        <a:xfrm>
          <a:off x="275583" y="1901694"/>
          <a:ext cx="1044882" cy="10448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4A774-B85E-4D22-939D-875EF83D097D}">
      <dsp:nvSpPr>
        <dsp:cNvPr id="0" name=""/>
        <dsp:cNvSpPr/>
      </dsp:nvSpPr>
      <dsp:spPr>
        <a:xfrm>
          <a:off x="495008" y="2121119"/>
          <a:ext cx="606031" cy="606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15E73-8D69-4653-AAB6-683CD69153CD}">
      <dsp:nvSpPr>
        <dsp:cNvPr id="0" name=""/>
        <dsp:cNvSpPr/>
      </dsp:nvSpPr>
      <dsp:spPr>
        <a:xfrm>
          <a:off x="799397" y="273506"/>
          <a:ext cx="4504045" cy="1044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BIS General manager, Oct 2020 describing the difference between cash and digital currency:</a:t>
          </a:r>
        </a:p>
      </dsp:txBody>
      <dsp:txXfrm>
        <a:off x="799397" y="273506"/>
        <a:ext cx="4504045" cy="1044882"/>
      </dsp:txXfrm>
    </dsp:sp>
    <dsp:sp modelId="{B0D99D48-C195-470F-9574-77DE283F9F48}">
      <dsp:nvSpPr>
        <dsp:cNvPr id="0" name=""/>
        <dsp:cNvSpPr/>
      </dsp:nvSpPr>
      <dsp:spPr>
        <a:xfrm>
          <a:off x="275583" y="3376548"/>
          <a:ext cx="1044882" cy="10448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06C8E-CC39-4833-942C-804C146B27F8}">
      <dsp:nvSpPr>
        <dsp:cNvPr id="0" name=""/>
        <dsp:cNvSpPr/>
      </dsp:nvSpPr>
      <dsp:spPr>
        <a:xfrm>
          <a:off x="495008" y="3595973"/>
          <a:ext cx="606031" cy="606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772063-25C4-44D3-97C6-B7DF4ED8100F}">
      <dsp:nvSpPr>
        <dsp:cNvPr id="0" name=""/>
        <dsp:cNvSpPr/>
      </dsp:nvSpPr>
      <dsp:spPr>
        <a:xfrm>
          <a:off x="1579342" y="3376548"/>
          <a:ext cx="2392988" cy="1044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“The Central Bank will have ABSOLUTE CONTROL on the rules and regulations that will determine the use of that expression of central bank liability and will have the technology to ENFORCE that.”  – </a:t>
          </a:r>
          <a:r>
            <a:rPr lang="en-US" sz="2000" i="1" kern="1200" dirty="0"/>
            <a:t>Bank of International Settlements (BIS) General Manager, Agustin Carstens</a:t>
          </a:r>
        </a:p>
      </dsp:txBody>
      <dsp:txXfrm>
        <a:off x="1579342" y="3376548"/>
        <a:ext cx="2392988" cy="1044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5A454-EF30-4C97-AD33-FB0A189466FA}">
      <dsp:nvSpPr>
        <dsp:cNvPr id="0" name=""/>
        <dsp:cNvSpPr/>
      </dsp:nvSpPr>
      <dsp:spPr>
        <a:xfrm>
          <a:off x="0" y="0"/>
          <a:ext cx="51307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38A9D-911D-4CAA-B904-49820F5F0C34}">
      <dsp:nvSpPr>
        <dsp:cNvPr id="0" name=""/>
        <dsp:cNvSpPr/>
      </dsp:nvSpPr>
      <dsp:spPr>
        <a:xfrm>
          <a:off x="0" y="0"/>
          <a:ext cx="5130799" cy="208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CBDCs are an attack on our freedom and will be the end of financial freedom. </a:t>
          </a:r>
        </a:p>
      </dsp:txBody>
      <dsp:txXfrm>
        <a:off x="0" y="0"/>
        <a:ext cx="5130799" cy="2081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8CCFD-3719-4036-BDE7-D73CB51839E3}">
      <dsp:nvSpPr>
        <dsp:cNvPr id="0" name=""/>
        <dsp:cNvSpPr/>
      </dsp:nvSpPr>
      <dsp:spPr>
        <a:xfrm>
          <a:off x="0" y="0"/>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211CD-38E1-4592-BB56-7619B071A915}">
      <dsp:nvSpPr>
        <dsp:cNvPr id="0" name=""/>
        <dsp:cNvSpPr/>
      </dsp:nvSpPr>
      <dsp:spPr>
        <a:xfrm>
          <a:off x="0" y="0"/>
          <a:ext cx="1051560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True freedom is financial freedom, which is the freedom to conduct whatever financial transactions you choose to conduct; to spend your money as you please; to give to the charities of your choice; or to save as much of your money as you deem appropriate.</a:t>
          </a:r>
        </a:p>
      </dsp:txBody>
      <dsp:txXfrm>
        <a:off x="0" y="0"/>
        <a:ext cx="10515600" cy="43513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F11EC-65A2-43C9-AA4D-FB9F5C93EF70}">
      <dsp:nvSpPr>
        <dsp:cNvPr id="0" name=""/>
        <dsp:cNvSpPr/>
      </dsp:nvSpPr>
      <dsp:spPr>
        <a:xfrm>
          <a:off x="0" y="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111D785-D4E7-418E-A7D6-7EC0B8389FF9}">
      <dsp:nvSpPr>
        <dsp:cNvPr id="0" name=""/>
        <dsp:cNvSpPr/>
      </dsp:nvSpPr>
      <dsp:spPr>
        <a:xfrm>
          <a:off x="0" y="0"/>
          <a:ext cx="1051560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On March 9, 2022, President Biden issued Executive Order No. 14067 on Ensuring Responsible Development of Digital Assets, outlining plans to convert the U.S. monetary system to central bank digital currencies (CBDCs).</a:t>
          </a:r>
        </a:p>
      </dsp:txBody>
      <dsp:txXfrm>
        <a:off x="0" y="0"/>
        <a:ext cx="10515600" cy="43513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6E58A-39CD-4E19-8628-5F0CD1845011}">
      <dsp:nvSpPr>
        <dsp:cNvPr id="0" name=""/>
        <dsp:cNvSpPr/>
      </dsp:nvSpPr>
      <dsp:spPr>
        <a:xfrm>
          <a:off x="0" y="0"/>
          <a:ext cx="495896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E01DE4-DDC9-4B47-B547-1D1E56775B4A}">
      <dsp:nvSpPr>
        <dsp:cNvPr id="0" name=""/>
        <dsp:cNvSpPr/>
      </dsp:nvSpPr>
      <dsp:spPr>
        <a:xfrm>
          <a:off x="0" y="0"/>
          <a:ext cx="4958965" cy="39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0" i="0" kern="1200" dirty="0"/>
            <a:t>On June 20, 2023, the Bank of International Settlements (BIS) released a chapter of its annual report titled, “</a:t>
          </a:r>
          <a:r>
            <a:rPr lang="en-US" sz="3000" b="0" i="0" kern="1200" dirty="0">
              <a:hlinkClick xmlns:r="http://schemas.openxmlformats.org/officeDocument/2006/relationships" r:id="rId1"/>
            </a:rPr>
            <a:t>Blueprint for the future monetary system: improving the old, enabling the new</a:t>
          </a:r>
          <a:r>
            <a:rPr lang="en-US" sz="3000" b="0" i="0" kern="1200" dirty="0"/>
            <a:t>.”</a:t>
          </a:r>
          <a:endParaRPr lang="en-US" sz="3000" kern="1200" dirty="0"/>
        </a:p>
      </dsp:txBody>
      <dsp:txXfrm>
        <a:off x="0" y="0"/>
        <a:ext cx="4958965" cy="39177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9979F-FBD5-4D8D-800A-1A140BB592FF}">
      <dsp:nvSpPr>
        <dsp:cNvPr id="0" name=""/>
        <dsp:cNvSpPr/>
      </dsp:nvSpPr>
      <dsp:spPr>
        <a:xfrm>
          <a:off x="0" y="0"/>
          <a:ext cx="592090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1FAC9EF-7200-48C9-8B01-67AA1AA859F2}">
      <dsp:nvSpPr>
        <dsp:cNvPr id="0" name=""/>
        <dsp:cNvSpPr/>
      </dsp:nvSpPr>
      <dsp:spPr>
        <a:xfrm>
          <a:off x="0" y="0"/>
          <a:ext cx="5920902" cy="39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u="sng" kern="1200" dirty="0"/>
            <a:t>Per the BIS report</a:t>
          </a:r>
          <a:r>
            <a:rPr lang="en-US" sz="2400" kern="1200" dirty="0"/>
            <a:t>: “… in a </a:t>
          </a:r>
          <a:r>
            <a:rPr lang="en-US" sz="2400" kern="1200" dirty="0" err="1"/>
            <a:t>tokenised</a:t>
          </a:r>
          <a:r>
            <a:rPr lang="en-US" sz="2400" kern="1200" dirty="0"/>
            <a:t> setting, money or assets become ‘executable objects’ that are maintained on </a:t>
          </a:r>
          <a:r>
            <a:rPr lang="en-US" sz="2400" b="1" kern="1200" dirty="0"/>
            <a:t>programmable platforms</a:t>
          </a:r>
          <a:r>
            <a:rPr lang="en-US" sz="2400" kern="1200" dirty="0"/>
            <a:t>…. Tokens are not merely digital entries in a database. Rather, they integrate the records of the underlying asset normally found in a traditional database with the rules and logic governing the transfer process for that asset.” </a:t>
          </a:r>
        </a:p>
      </dsp:txBody>
      <dsp:txXfrm>
        <a:off x="0" y="0"/>
        <a:ext cx="5920902" cy="39177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E5749-79DD-4F0A-844C-BDAE9FDE7F25}">
      <dsp:nvSpPr>
        <dsp:cNvPr id="0" name=""/>
        <dsp:cNvSpPr/>
      </dsp:nvSpPr>
      <dsp:spPr>
        <a:xfrm>
          <a:off x="0" y="0"/>
          <a:ext cx="439174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515C0C-EAB7-46B0-BB66-10D98DAEB39F}">
      <dsp:nvSpPr>
        <dsp:cNvPr id="0" name=""/>
        <dsp:cNvSpPr/>
      </dsp:nvSpPr>
      <dsp:spPr>
        <a:xfrm>
          <a:off x="0" y="0"/>
          <a:ext cx="4391743" cy="483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 report defines “tokenization” as “the process of recording claims on financial or real assets that exist on a traditional ledger on a programmable platform.” </a:t>
          </a:r>
        </a:p>
        <a:p>
          <a:pPr marL="0" lvl="0" indent="0" algn="l" defTabSz="800100">
            <a:lnSpc>
              <a:spcPct val="90000"/>
            </a:lnSpc>
            <a:spcBef>
              <a:spcPct val="0"/>
            </a:spcBef>
            <a:spcAft>
              <a:spcPct val="35000"/>
            </a:spcAft>
            <a:buNone/>
          </a:pPr>
          <a:r>
            <a:rPr lang="en-US" sz="1800" kern="1200" dirty="0"/>
            <a:t>The report states that the “data environment” of this unified ledger would encompass all tokenized assets plus “</a:t>
          </a:r>
          <a:r>
            <a:rPr lang="en-US" sz="1800" kern="1200" dirty="0">
              <a:highlight>
                <a:srgbClr val="FFFF00"/>
              </a:highlight>
            </a:rPr>
            <a:t>all information necessary to incorporate real-world events into any contingent performance of actions.</a:t>
          </a:r>
          <a:r>
            <a:rPr lang="en-US" sz="1800" kern="1200" dirty="0"/>
            <a:t>” Thus, the unified ledger would not just store tokenized versions of every piece of private property on the planet, but every piece of information from real-world events that could possibly impact assets or transactions on the global unified ledger. </a:t>
          </a:r>
        </a:p>
      </dsp:txBody>
      <dsp:txXfrm>
        <a:off x="0" y="0"/>
        <a:ext cx="4391743" cy="48391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E5749-79DD-4F0A-844C-BDAE9FDE7F25}">
      <dsp:nvSpPr>
        <dsp:cNvPr id="0" name=""/>
        <dsp:cNvSpPr/>
      </dsp:nvSpPr>
      <dsp:spPr>
        <a:xfrm>
          <a:off x="0" y="0"/>
          <a:ext cx="525469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515C0C-EAB7-46B0-BB66-10D98DAEB39F}">
      <dsp:nvSpPr>
        <dsp:cNvPr id="0" name=""/>
        <dsp:cNvSpPr/>
      </dsp:nvSpPr>
      <dsp:spPr>
        <a:xfrm>
          <a:off x="0" y="0"/>
          <a:ext cx="5254693" cy="483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2800" kern="1200" dirty="0"/>
            <a:t>https://thegreattaking.com/ </a:t>
          </a:r>
        </a:p>
      </dsp:txBody>
      <dsp:txXfrm>
        <a:off x="0" y="0"/>
        <a:ext cx="5254693" cy="48391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5210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is.org/publ/arpdf/ar2023e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18624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2286435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2857459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US" sz="1200" b="1" i="0" kern="1200" dirty="0">
                <a:solidFill>
                  <a:schemeClr val="tx1"/>
                </a:solidFill>
                <a:effectLst/>
                <a:latin typeface="+mn-lt"/>
                <a:ea typeface="+mn-ea"/>
                <a:cs typeface="+mn-cs"/>
              </a:rPr>
              <a:t>The Eastern Caribbean Currency Union: </a:t>
            </a:r>
            <a:r>
              <a:rPr lang="en-US" sz="1200" b="0" i="0" kern="1200" dirty="0">
                <a:solidFill>
                  <a:schemeClr val="tx1"/>
                </a:solidFill>
                <a:effectLst/>
                <a:latin typeface="+mn-lt"/>
                <a:ea typeface="+mn-ea"/>
                <a:cs typeface="+mn-cs"/>
              </a:rPr>
              <a:t>Antigua and Barbuda, Dominica, Grenada, Montserrat, St. Kitts and Nevis, Saint Lucia, and St. Vincent and the Grenadines.</a:t>
            </a:r>
          </a:p>
          <a:p>
            <a:pPr fontAlgn="auto"/>
            <a:r>
              <a:rPr lang="en-US" sz="1200" b="0" i="0" kern="1200" dirty="0">
                <a:solidFill>
                  <a:schemeClr val="tx1"/>
                </a:solidFill>
                <a:effectLst/>
                <a:latin typeface="+mn-lt"/>
                <a:ea typeface="+mn-ea"/>
                <a:cs typeface="+mn-cs"/>
              </a:rPr>
              <a:t>Anguilla was the only country in the union that opted out.</a:t>
            </a:r>
          </a:p>
          <a:p>
            <a:pPr fontAlgn="auto"/>
            <a:endParaRPr lang="en-US" sz="1200" b="0" i="0" kern="1200" dirty="0">
              <a:solidFill>
                <a:schemeClr val="tx1"/>
              </a:solidFill>
              <a:effectLst/>
              <a:latin typeface="+mn-lt"/>
              <a:ea typeface="+mn-ea"/>
              <a:cs typeface="+mn-cs"/>
            </a:endParaRPr>
          </a:p>
          <a:p>
            <a:r>
              <a:rPr lang="en-US" dirty="0"/>
              <a:t>https://www.bis.org/publ/bppdf/bispap136.pdf</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47617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https://cbdctracker.org/</a:t>
            </a:r>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2903797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391215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3807448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140788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cs typeface="+mn-cs"/>
              </a:rPr>
              <a:t>Criminalization of privacy-enhancing tools for BTC, because they want to eliminate financial privacy of any sort. They don’t want you so spend $1 and them not know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cs typeface="+mn-cs"/>
              </a:rPr>
              <a:t>(ex. The prank call to Christine </a:t>
            </a:r>
            <a:r>
              <a:rPr lang="en-US" dirty="0" err="1">
                <a:solidFill>
                  <a:schemeClr val="tx1"/>
                </a:solidFill>
                <a:latin typeface="+mn-lt"/>
                <a:cs typeface="+mn-cs"/>
              </a:rPr>
              <a:t>LaGarde</a:t>
            </a:r>
            <a:r>
              <a:rPr lang="en-US" dirty="0">
                <a:solidFill>
                  <a:schemeClr val="tx1"/>
                </a:solidFill>
                <a:latin typeface="+mn-lt"/>
                <a:cs typeface="+mn-cs"/>
              </a:rPr>
              <a:t> in which she stated that anonymous 300-euro transactions could be dangerous)</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2323114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998869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Announced on 10/18/2023</a:t>
            </a:r>
          </a:p>
        </p:txBody>
      </p:sp>
      <p:sp>
        <p:nvSpPr>
          <p:cNvPr id="4" name="Slide Number Placeholder 3"/>
          <p:cNvSpPr>
            <a:spLocks noGrp="1"/>
          </p:cNvSpPr>
          <p:nvPr>
            <p:ph type="sldNum" sz="quarter" idx="5"/>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350538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157914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https://x.com/WatcherGuru/status/1644122520478445570?s=20</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20</a:t>
            </a:fld>
            <a:endParaRPr lang="en-US"/>
          </a:p>
        </p:txBody>
      </p:sp>
    </p:spTree>
    <p:extLst>
      <p:ext uri="{BB962C8B-B14F-4D97-AF65-F5344CB8AC3E}">
        <p14:creationId xmlns:p14="http://schemas.microsoft.com/office/powerpoint/2010/main" val="400656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819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https://www.bis.org/publ/arpdf/ar2023e3.htm</a:t>
            </a:r>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359555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https://www.bis.org/publ/arpdf/ar2023e3.htm</a:t>
            </a:r>
          </a:p>
          <a:p>
            <a:r>
              <a:rPr lang="en-US" sz="1200" kern="1200" dirty="0">
                <a:solidFill>
                  <a:schemeClr val="tx1"/>
                </a:solidFill>
                <a:effectLst/>
                <a:latin typeface="+mn-lt"/>
                <a:ea typeface="+mn-ea"/>
                <a:cs typeface="+mn-cs"/>
              </a:rPr>
              <a:t>A reading of the </a:t>
            </a:r>
            <a:r>
              <a:rPr lang="en-US" sz="1200" u="sng" kern="1200" dirty="0">
                <a:solidFill>
                  <a:schemeClr val="tx1"/>
                </a:solidFill>
                <a:effectLst/>
                <a:latin typeface="+mn-lt"/>
                <a:ea typeface="+mn-ea"/>
                <a:cs typeface="+mn-cs"/>
                <a:hlinkClick r:id="rId3"/>
              </a:rPr>
              <a:t>34-page report</a:t>
            </a:r>
            <a:r>
              <a:rPr lang="en-US" sz="1200" kern="1200" dirty="0">
                <a:solidFill>
                  <a:schemeClr val="tx1"/>
                </a:solidFill>
                <a:effectLst/>
                <a:latin typeface="+mn-lt"/>
                <a:ea typeface="+mn-ea"/>
                <a:cs typeface="+mn-cs"/>
              </a:rPr>
              <a:t>, reveals that the programmability of the platform, unified ledger, and digital currency, as well as the tokenization of all privately-held assets, and centralization of those privately-held assets in a unified ledger, are the key aspects of their plan that will enslave the world in a unified system of control by the government and/or the Central Bank. </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1904013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https://www.bis.org/publ/arpdf/ar2023e3.htm</a:t>
            </a:r>
          </a:p>
          <a:p>
            <a:r>
              <a:rPr lang="en-US" dirty="0"/>
              <a:t>If you do not worship the beast on Sunday, you could lose ownership of your assets instantly.</a:t>
            </a:r>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947095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111653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1187388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977380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50268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338046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1521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30</a:t>
            </a:fld>
            <a:endParaRPr lang="en-US"/>
          </a:p>
        </p:txBody>
      </p:sp>
    </p:spTree>
    <p:extLst>
      <p:ext uri="{BB962C8B-B14F-4D97-AF65-F5344CB8AC3E}">
        <p14:creationId xmlns:p14="http://schemas.microsoft.com/office/powerpoint/2010/main" val="2807046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31</a:t>
            </a:fld>
            <a:endParaRPr lang="en-US"/>
          </a:p>
        </p:txBody>
      </p:sp>
    </p:spTree>
    <p:extLst>
      <p:ext uri="{BB962C8B-B14F-4D97-AF65-F5344CB8AC3E}">
        <p14:creationId xmlns:p14="http://schemas.microsoft.com/office/powerpoint/2010/main" val="1822437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32</a:t>
            </a:fld>
            <a:endParaRPr lang="en-US"/>
          </a:p>
        </p:txBody>
      </p:sp>
    </p:spTree>
    <p:extLst>
      <p:ext uri="{BB962C8B-B14F-4D97-AF65-F5344CB8AC3E}">
        <p14:creationId xmlns:p14="http://schemas.microsoft.com/office/powerpoint/2010/main" val="2916362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cs typeface="+mn-cs"/>
              </a:rPr>
              <a:t>We all need now to have and to continue to develop a sincere relationship with CHRIST. </a:t>
            </a:r>
          </a:p>
          <a:p>
            <a:pPr marL="0" indent="0">
              <a:buNone/>
            </a:pPr>
            <a:r>
              <a:rPr lang="en-US" sz="1200" dirty="0">
                <a:latin typeface="+mn-lt"/>
                <a:cs typeface="+mn-cs"/>
              </a:rPr>
              <a:t>Without the infilling of HIS HOLY SPIRIT, we will deny HIM like Peter. But with the HOLY SPIRIT, we, like Peter, will be able to stand for GOD regardless of persecution.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33</a:t>
            </a:fld>
            <a:endParaRPr lang="en-US"/>
          </a:p>
        </p:txBody>
      </p:sp>
    </p:spTree>
    <p:extLst>
      <p:ext uri="{BB962C8B-B14F-4D97-AF65-F5344CB8AC3E}">
        <p14:creationId xmlns:p14="http://schemas.microsoft.com/office/powerpoint/2010/main" val="383284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34</a:t>
            </a:fld>
            <a:endParaRPr lang="en-US"/>
          </a:p>
        </p:txBody>
      </p:sp>
    </p:spTree>
    <p:extLst>
      <p:ext uri="{BB962C8B-B14F-4D97-AF65-F5344CB8AC3E}">
        <p14:creationId xmlns:p14="http://schemas.microsoft.com/office/powerpoint/2010/main" val="2717676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35</a:t>
            </a:fld>
            <a:endParaRPr lang="en-US"/>
          </a:p>
        </p:txBody>
      </p:sp>
    </p:spTree>
    <p:extLst>
      <p:ext uri="{BB962C8B-B14F-4D97-AF65-F5344CB8AC3E}">
        <p14:creationId xmlns:p14="http://schemas.microsoft.com/office/powerpoint/2010/main" val="2849144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36</a:t>
            </a:fld>
            <a:endParaRPr lang="en-US"/>
          </a:p>
        </p:txBody>
      </p:sp>
    </p:spTree>
    <p:extLst>
      <p:ext uri="{BB962C8B-B14F-4D97-AF65-F5344CB8AC3E}">
        <p14:creationId xmlns:p14="http://schemas.microsoft.com/office/powerpoint/2010/main" val="3781108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prepare ourselves to receive the seal of God and not the mark of the beast, and we need to be ready to meet Jesus. </a:t>
            </a:r>
          </a:p>
        </p:txBody>
      </p:sp>
      <p:sp>
        <p:nvSpPr>
          <p:cNvPr id="4" name="Slide Number Placeholder 3"/>
          <p:cNvSpPr>
            <a:spLocks noGrp="1"/>
          </p:cNvSpPr>
          <p:nvPr>
            <p:ph type="sldNum" sz="quarter" idx="5"/>
          </p:nvPr>
        </p:nvSpPr>
        <p:spPr/>
        <p:txBody>
          <a:bodyPr/>
          <a:lstStyle/>
          <a:p>
            <a:fld id="{E0746DE6-3336-457D-A091-FA20AC1C536E}" type="slidenum">
              <a:rPr lang="en-US" smtClean="0"/>
              <a:t>37</a:t>
            </a:fld>
            <a:endParaRPr lang="en-US"/>
          </a:p>
        </p:txBody>
      </p:sp>
    </p:spTree>
    <p:extLst>
      <p:ext uri="{BB962C8B-B14F-4D97-AF65-F5344CB8AC3E}">
        <p14:creationId xmlns:p14="http://schemas.microsoft.com/office/powerpoint/2010/main" val="986747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a:r>
          </a:p>
        </p:txBody>
      </p:sp>
      <p:sp>
        <p:nvSpPr>
          <p:cNvPr id="4" name="Slide Number Placeholder 3"/>
          <p:cNvSpPr>
            <a:spLocks noGrp="1"/>
          </p:cNvSpPr>
          <p:nvPr>
            <p:ph type="sldNum" sz="quarter" idx="10"/>
          </p:nvPr>
        </p:nvSpPr>
        <p:spPr/>
        <p:txBody>
          <a:bodyPr/>
          <a:lstStyle/>
          <a:p>
            <a:fld id="{E0746DE6-3336-457D-A091-FA20AC1C536E}" type="slidenum">
              <a:rPr lang="en-US" smtClean="0"/>
              <a:t>38</a:t>
            </a:fld>
            <a:endParaRPr lang="en-US"/>
          </a:p>
        </p:txBody>
      </p:sp>
    </p:spTree>
    <p:extLst>
      <p:ext uri="{BB962C8B-B14F-4D97-AF65-F5344CB8AC3E}">
        <p14:creationId xmlns:p14="http://schemas.microsoft.com/office/powerpoint/2010/main" val="401758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Well how could this happen?  How could someone control what it is that you buy or sell? How could someone prevent you from buying whatever it is that you want to buy? CBDCs and tokenization of all assets on a Global Unified Ledger is how.  These are 2 constructs being developed and instituted NOW that will directly impact our religious liberty.</a:t>
            </a:r>
          </a:p>
          <a:p>
            <a:r>
              <a:rPr lang="en-US" sz="1200" u="sng" kern="1200" dirty="0">
                <a:solidFill>
                  <a:schemeClr val="tx1"/>
                </a:solidFill>
                <a:effectLst/>
                <a:latin typeface="+mn-lt"/>
                <a:ea typeface="+mn-ea"/>
                <a:cs typeface="+mn-cs"/>
              </a:rPr>
              <a:t>Revelation 13:17 CBDC Watch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objective of Revelation1317CBDCwatch.substack.com is to examine of current events and news involving currencies, finance, central banks, and their monetary policies, with an eye toward Biblical end-times prophesies, particularly those in the book of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share my thoughts and analysis about central bank developments worldwide, with an eye toward Biblical end-times prophesies. I am inspired to do it because the monetary and technological developments and potential actions being explored, discussed, and piloted by the central banks around the world will change our monetary system, while surveilling and enslaving individuals around the world in a way that is strikingly consistent with these end-times prophesies. I feel compelled to sound the alarm.</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371646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700578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74031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https://youtu.be/rpNnTuK5JJU?si=RX9jRV1Wzfi_7Cyv</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320097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https://youtu.be/SdIb9_I-kkA?si=39vulEbdCuCE-qFe</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54068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876352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736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3811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876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970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497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0499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930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4814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661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1/23/2024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7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1/23/2024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06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intelegraph.com/cryptocurrency-regulation-for-beginners/what-is-a-cbdc-why-central-banks-want-to-get-into-digital-currencies"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bis.org/publ/bppdf/bispap136.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cbdctracker.org/"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frbservices.org/financial-services/fednow/about.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news.yahoo.com/u-4-5-years-fully-204705756.htm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frontline.news/post/cbdc-will-not-be-anonymous-fed-chair-confir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cb.europa.eu/press/pr/date/2023/html/ecb.pr231018~111a014ae7.en.html"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x.com/Lagarde/status/1715019514985775178?s=20"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pn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3.pn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3.png"/><Relationship Id="rId7" Type="http://schemas.openxmlformats.org/officeDocument/2006/relationships/diagramColors" Target="../diagrams/colors8.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4.png"/><Relationship Id="rId7" Type="http://schemas.openxmlformats.org/officeDocument/2006/relationships/diagramColors" Target="../diagrams/colors9.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revelation1317cbdcwatch.substack.com/" TargetMode="External"/><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youtu.be/SdIb9_I-kkA?si=39vulEbdCuCE-qFe" TargetMode="External"/><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jp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57071" y="1584552"/>
            <a:ext cx="9099255" cy="2537251"/>
          </a:xfrm>
        </p:spPr>
        <p:txBody>
          <a:bodyPr anchor="ctr">
            <a:normAutofit fontScale="90000"/>
          </a:bodyPr>
          <a:lstStyle/>
          <a:p>
            <a:pPr algn="ctr"/>
            <a:r>
              <a:rPr lang="en-US" sz="7200" dirty="0">
                <a:solidFill>
                  <a:srgbClr val="454545"/>
                </a:solidFill>
              </a:rPr>
              <a:t>CBDCs and their impact on </a:t>
            </a:r>
            <a:br>
              <a:rPr lang="en-US" sz="7200" dirty="0">
                <a:solidFill>
                  <a:srgbClr val="454545"/>
                </a:solidFill>
              </a:rPr>
            </a:br>
            <a:r>
              <a:rPr lang="en-US" sz="7200" dirty="0">
                <a:solidFill>
                  <a:srgbClr val="454545"/>
                </a:solidFill>
              </a:rPr>
              <a:t>religious liberty</a:t>
            </a:r>
          </a:p>
        </p:txBody>
      </p:sp>
      <p:pic>
        <p:nvPicPr>
          <p:cNvPr id="19" name="Picture 18">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29478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383458" y="325369"/>
            <a:ext cx="11120284" cy="1084577"/>
          </a:xfrm>
        </p:spPr>
        <p:txBody>
          <a:bodyPr vert="horz" lIns="91440" tIns="45720" rIns="91440" bIns="45720" rtlCol="0" anchor="b">
            <a:normAutofit/>
          </a:bodyPr>
          <a:lstStyle/>
          <a:p>
            <a:r>
              <a:rPr lang="en-US" sz="5000" dirty="0">
                <a:solidFill>
                  <a:schemeClr val="tx1"/>
                </a:solidFill>
                <a:latin typeface="+mj-lt"/>
                <a:cs typeface="+mj-cs"/>
              </a:rPr>
              <a:t>Cash vs. CBDCs</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55234" y="2948741"/>
            <a:ext cx="4510056" cy="3909258"/>
          </a:xfrm>
        </p:spPr>
        <p:txBody>
          <a:bodyPr vert="horz" lIns="91440" tIns="45720" rIns="91440" bIns="45720" rtlCol="0">
            <a:noAutofit/>
          </a:bodyPr>
          <a:lstStyle/>
          <a:p>
            <a:r>
              <a:rPr lang="en-US" sz="1600" dirty="0">
                <a:solidFill>
                  <a:schemeClr val="tx1"/>
                </a:solidFill>
                <a:latin typeface="+mn-lt"/>
                <a:cs typeface="+mn-cs"/>
              </a:rPr>
              <a:t>Cash </a:t>
            </a:r>
            <a:r>
              <a:rPr lang="en-US" sz="1600" dirty="0">
                <a:solidFill>
                  <a:schemeClr val="tx1"/>
                </a:solidFill>
                <a:latin typeface="+mn-lt"/>
              </a:rPr>
              <a:t>transactions offer the secrecy and anonymity that is necessary to have financial freedom.</a:t>
            </a:r>
            <a:endParaRPr lang="en-US" sz="1600" dirty="0">
              <a:solidFill>
                <a:schemeClr val="tx1"/>
              </a:solidFill>
              <a:latin typeface="+mn-lt"/>
              <a:cs typeface="+mn-cs"/>
            </a:endParaRPr>
          </a:p>
          <a:p>
            <a:r>
              <a:rPr lang="en-US" sz="1600" dirty="0">
                <a:solidFill>
                  <a:schemeClr val="tx1"/>
                </a:solidFill>
                <a:latin typeface="+mn-lt"/>
              </a:rPr>
              <a:t>People can use cash to make transactions without leaving a paper trail, which is a fundamental right in a democratic society.</a:t>
            </a:r>
          </a:p>
          <a:p>
            <a:r>
              <a:rPr lang="en-US" sz="1600" dirty="0">
                <a:solidFill>
                  <a:schemeClr val="tx1"/>
                </a:solidFill>
                <a:latin typeface="+mn-lt"/>
              </a:rPr>
              <a:t>Cash does not expire.</a:t>
            </a:r>
          </a:p>
          <a:p>
            <a:r>
              <a:rPr lang="en-US" sz="1600" dirty="0">
                <a:solidFill>
                  <a:schemeClr val="tx1"/>
                </a:solidFill>
                <a:latin typeface="+mn-lt"/>
              </a:rPr>
              <a:t>Cash is not dependent upon electricity or network coverage.  You can use cash when the power is out or in the event of a network outage.</a:t>
            </a:r>
          </a:p>
          <a:p>
            <a:r>
              <a:rPr lang="en-US" sz="1600" dirty="0">
                <a:solidFill>
                  <a:schemeClr val="tx1"/>
                </a:solidFill>
                <a:latin typeface="+mn-lt"/>
              </a:rPr>
              <a:t>Cash is physical. You can hold it in your hand.</a:t>
            </a:r>
          </a:p>
          <a:p>
            <a:r>
              <a:rPr lang="en-US" sz="1600" dirty="0">
                <a:solidFill>
                  <a:schemeClr val="tx1"/>
                </a:solidFill>
                <a:latin typeface="+mn-lt"/>
                <a:cs typeface="+mn-cs"/>
              </a:rPr>
              <a:t>When you hold cash, you own cash.</a:t>
            </a:r>
          </a:p>
        </p:txBody>
      </p:sp>
      <p:sp>
        <p:nvSpPr>
          <p:cNvPr id="7" name="Content Placeholder 2">
            <a:extLst>
              <a:ext uri="{FF2B5EF4-FFF2-40B4-BE49-F238E27FC236}">
                <a16:creationId xmlns:a16="http://schemas.microsoft.com/office/drawing/2014/main" id="{97A52E2C-447E-45C9-A69C-00608622D560}"/>
              </a:ext>
            </a:extLst>
          </p:cNvPr>
          <p:cNvSpPr txBox="1">
            <a:spLocks/>
          </p:cNvSpPr>
          <p:nvPr/>
        </p:nvSpPr>
        <p:spPr>
          <a:xfrm>
            <a:off x="5279923" y="725285"/>
            <a:ext cx="6774425" cy="5807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595959"/>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latin typeface="+mn-lt"/>
              </a:rPr>
              <a:t>No privacy in any financial transaction. </a:t>
            </a:r>
            <a:r>
              <a:rPr lang="en-US" sz="1600" dirty="0">
                <a:solidFill>
                  <a:schemeClr val="tx1"/>
                </a:solidFill>
              </a:rPr>
              <a:t>No anonymity. </a:t>
            </a:r>
            <a:endParaRPr lang="en-US" sz="1600" dirty="0">
              <a:solidFill>
                <a:schemeClr val="tx1"/>
              </a:solidFill>
              <a:latin typeface="+mn-lt"/>
            </a:endParaRPr>
          </a:p>
          <a:p>
            <a:r>
              <a:rPr lang="en-US" sz="1600" dirty="0">
                <a:solidFill>
                  <a:schemeClr val="tx1"/>
                </a:solidFill>
                <a:latin typeface="+mn-lt"/>
              </a:rPr>
              <a:t>CBDCs would be fully traceable, meaning that every transaction would be recorded and monitored by the central bank. This would allow central banks to </a:t>
            </a:r>
            <a:r>
              <a:rPr lang="en-US" sz="1600" u="sng" dirty="0">
                <a:solidFill>
                  <a:schemeClr val="tx1"/>
                </a:solidFill>
                <a:latin typeface="+mn-lt"/>
                <a:hlinkClick r:id="rId3">
                  <a:extLst>
                    <a:ext uri="{A12FA001-AC4F-418D-AE19-62706E023703}">
                      <ahyp:hlinkClr xmlns:ahyp="http://schemas.microsoft.com/office/drawing/2018/hyperlinkcolor" val="tx"/>
                    </a:ext>
                  </a:extLst>
                </a:hlinkClick>
              </a:rPr>
              <a:t>surveil and control financial transactions</a:t>
            </a:r>
            <a:r>
              <a:rPr lang="en-US" sz="1600" dirty="0">
                <a:solidFill>
                  <a:schemeClr val="tx1"/>
                </a:solidFill>
                <a:latin typeface="+mn-lt"/>
              </a:rPr>
              <a:t> in ways that were previously impossible. This will be government SURVEILLANCE of all Americans’ financial transactions. This is the antithesis of freedom and is contrary to the 4</a:t>
            </a:r>
            <a:r>
              <a:rPr lang="en-US" sz="1600" baseline="30000" dirty="0">
                <a:solidFill>
                  <a:schemeClr val="tx1"/>
                </a:solidFill>
                <a:latin typeface="+mn-lt"/>
              </a:rPr>
              <a:t>th</a:t>
            </a:r>
            <a:r>
              <a:rPr lang="en-US" sz="1600" dirty="0">
                <a:solidFill>
                  <a:schemeClr val="tx1"/>
                </a:solidFill>
                <a:latin typeface="+mn-lt"/>
              </a:rPr>
              <a:t> Amendment of our US Constitution.</a:t>
            </a:r>
          </a:p>
          <a:p>
            <a:r>
              <a:rPr lang="en-US" sz="1600" dirty="0">
                <a:solidFill>
                  <a:schemeClr val="tx1"/>
                </a:solidFill>
                <a:latin typeface="+mn-lt"/>
              </a:rPr>
              <a:t>CBDCs are digital, not physical, meaning that you will not be able to access your money when the power is out or when the network is down.</a:t>
            </a:r>
          </a:p>
          <a:p>
            <a:r>
              <a:rPr lang="en-US" sz="1600" dirty="0">
                <a:solidFill>
                  <a:schemeClr val="tx1"/>
                </a:solidFill>
                <a:latin typeface="+mn-lt"/>
              </a:rPr>
              <a:t>The currency is programmable, meaning that the government and/or central bank will set the rules as to how, when, where, and on what items that currency can be spent.</a:t>
            </a:r>
          </a:p>
          <a:p>
            <a:r>
              <a:rPr lang="en-US" sz="1600" dirty="0">
                <a:solidFill>
                  <a:schemeClr val="tx1"/>
                </a:solidFill>
                <a:latin typeface="+mn-lt"/>
              </a:rPr>
              <a:t>If the Federal Government wanted to outlaw or further restrict the sale or purchase of guns, a further attack on our 2</a:t>
            </a:r>
            <a:r>
              <a:rPr lang="en-US" sz="1600" baseline="30000" dirty="0">
                <a:solidFill>
                  <a:schemeClr val="tx1"/>
                </a:solidFill>
                <a:latin typeface="+mn-lt"/>
              </a:rPr>
              <a:t>nd</a:t>
            </a:r>
            <a:r>
              <a:rPr lang="en-US" sz="1600" dirty="0">
                <a:solidFill>
                  <a:schemeClr val="tx1"/>
                </a:solidFill>
                <a:latin typeface="+mn-lt"/>
              </a:rPr>
              <a:t> Amendment rights, it could program the CBDC such that it could not be used to purchase guns.</a:t>
            </a:r>
          </a:p>
          <a:p>
            <a:r>
              <a:rPr lang="en-US" sz="1600" dirty="0">
                <a:solidFill>
                  <a:schemeClr val="tx1"/>
                </a:solidFill>
                <a:latin typeface="+mn-lt"/>
              </a:rPr>
              <a:t>We live in a consumption-based economy.  If the government decides that the country’s consumer spending numbers are too weak, </a:t>
            </a:r>
            <a:r>
              <a:rPr lang="en-US" sz="1600" dirty="0" err="1">
                <a:solidFill>
                  <a:schemeClr val="tx1"/>
                </a:solidFill>
                <a:latin typeface="+mn-lt"/>
              </a:rPr>
              <a:t>ie</a:t>
            </a:r>
            <a:r>
              <a:rPr lang="en-US" sz="1600" dirty="0">
                <a:solidFill>
                  <a:schemeClr val="tx1"/>
                </a:solidFill>
                <a:latin typeface="+mn-lt"/>
              </a:rPr>
              <a:t>, consumers are not spending enough or are saving too much of their money, the Federal Reserve could program the CBDC to expire within 30 days, forcing you to spend the digital cash and convert it to goods before the CBDC evaporates.</a:t>
            </a:r>
          </a:p>
        </p:txBody>
      </p:sp>
      <p:sp>
        <p:nvSpPr>
          <p:cNvPr id="4" name="TextBox 3">
            <a:extLst>
              <a:ext uri="{FF2B5EF4-FFF2-40B4-BE49-F238E27FC236}">
                <a16:creationId xmlns:a16="http://schemas.microsoft.com/office/drawing/2014/main" id="{D811ADE9-66EA-4FD7-B2FB-7D4E425E1B35}"/>
              </a:ext>
            </a:extLst>
          </p:cNvPr>
          <p:cNvSpPr txBox="1"/>
          <p:nvPr/>
        </p:nvSpPr>
        <p:spPr>
          <a:xfrm>
            <a:off x="455233" y="1813804"/>
            <a:ext cx="3844413" cy="584775"/>
          </a:xfrm>
          <a:prstGeom prst="rect">
            <a:avLst/>
          </a:prstGeom>
          <a:noFill/>
        </p:spPr>
        <p:txBody>
          <a:bodyPr wrap="square" rtlCol="0">
            <a:spAutoFit/>
          </a:bodyPr>
          <a:lstStyle/>
          <a:p>
            <a:r>
              <a:rPr lang="en-US" sz="3200" dirty="0"/>
              <a:t>Cash</a:t>
            </a:r>
          </a:p>
        </p:txBody>
      </p:sp>
      <p:sp>
        <p:nvSpPr>
          <p:cNvPr id="9" name="TextBox 8">
            <a:extLst>
              <a:ext uri="{FF2B5EF4-FFF2-40B4-BE49-F238E27FC236}">
                <a16:creationId xmlns:a16="http://schemas.microsoft.com/office/drawing/2014/main" id="{E96AF94D-D6A4-41DC-97DE-D153DADED3F4}"/>
              </a:ext>
            </a:extLst>
          </p:cNvPr>
          <p:cNvSpPr txBox="1"/>
          <p:nvPr/>
        </p:nvSpPr>
        <p:spPr>
          <a:xfrm>
            <a:off x="5279923" y="140511"/>
            <a:ext cx="4978957" cy="584775"/>
          </a:xfrm>
          <a:prstGeom prst="rect">
            <a:avLst/>
          </a:prstGeom>
          <a:noFill/>
        </p:spPr>
        <p:txBody>
          <a:bodyPr wrap="square" rtlCol="0">
            <a:spAutoFit/>
          </a:bodyPr>
          <a:lstStyle/>
          <a:p>
            <a:r>
              <a:rPr lang="en-US" sz="3200" dirty="0"/>
              <a:t>CBDCs</a:t>
            </a:r>
          </a:p>
        </p:txBody>
      </p:sp>
    </p:spTree>
    <p:extLst>
      <p:ext uri="{BB962C8B-B14F-4D97-AF65-F5344CB8AC3E}">
        <p14:creationId xmlns:p14="http://schemas.microsoft.com/office/powerpoint/2010/main" val="351658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9BFC-1A5C-175E-BDBE-C80E0B844656}"/>
              </a:ext>
            </a:extLst>
          </p:cNvPr>
          <p:cNvSpPr>
            <a:spLocks noGrp="1"/>
          </p:cNvSpPr>
          <p:nvPr>
            <p:ph type="title"/>
          </p:nvPr>
        </p:nvSpPr>
        <p:spPr>
          <a:xfrm>
            <a:off x="3372466" y="314961"/>
            <a:ext cx="7981336" cy="963234"/>
          </a:xfrm>
        </p:spPr>
        <p:txBody>
          <a:bodyPr vert="horz" lIns="91440" tIns="45720" rIns="91440" bIns="45720" rtlCol="0" anchor="ctr">
            <a:normAutofit fontScale="90000"/>
          </a:bodyPr>
          <a:lstStyle/>
          <a:p>
            <a:r>
              <a:rPr lang="en-US" sz="4400" dirty="0">
                <a:solidFill>
                  <a:schemeClr val="tx1"/>
                </a:solidFill>
                <a:latin typeface="+mj-lt"/>
                <a:cs typeface="+mj-cs"/>
              </a:rPr>
              <a:t>With a CBDC a Central Bank or Government can…</a:t>
            </a:r>
          </a:p>
        </p:txBody>
      </p:sp>
      <p:pic>
        <p:nvPicPr>
          <p:cNvPr id="31" name="Picture 30">
            <a:extLst>
              <a:ext uri="{FF2B5EF4-FFF2-40B4-BE49-F238E27FC236}">
                <a16:creationId xmlns:a16="http://schemas.microsoft.com/office/drawing/2014/main" id="{59743C3F-1D9E-8C69-E092-9DB40C2536A4}"/>
              </a:ext>
            </a:extLst>
          </p:cNvPr>
          <p:cNvPicPr>
            <a:picLocks noChangeAspect="1"/>
          </p:cNvPicPr>
          <p:nvPr/>
        </p:nvPicPr>
        <p:blipFill rotWithShape="1">
          <a:blip r:embed="rId3"/>
          <a:srcRect l="1" t="1917" r="4199" b="4523"/>
          <a:stretch/>
        </p:blipFill>
        <p:spPr>
          <a:xfrm>
            <a:off x="21" y="0"/>
            <a:ext cx="3146302"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1322930B-9BB5-CC01-ADD7-0348DD74D29D}"/>
              </a:ext>
            </a:extLst>
          </p:cNvPr>
          <p:cNvSpPr>
            <a:spLocks noGrp="1"/>
          </p:cNvSpPr>
          <p:nvPr>
            <p:ph idx="1"/>
          </p:nvPr>
        </p:nvSpPr>
        <p:spPr>
          <a:xfrm>
            <a:off x="3372465" y="1396182"/>
            <a:ext cx="8220095" cy="5309418"/>
          </a:xfrm>
        </p:spPr>
        <p:txBody>
          <a:bodyPr vert="horz" lIns="91440" tIns="45720" rIns="91440" bIns="45720" rtlCol="0" anchor="t">
            <a:noAutofit/>
          </a:bodyPr>
          <a:lstStyle/>
          <a:p>
            <a:r>
              <a:rPr lang="en-US" sz="1800" dirty="0">
                <a:solidFill>
                  <a:schemeClr val="tx1"/>
                </a:solidFill>
                <a:latin typeface="+mn-lt"/>
                <a:cs typeface="+mn-cs"/>
              </a:rPr>
              <a:t>See all of your transactions in real time and tax you accordingly.</a:t>
            </a:r>
          </a:p>
          <a:p>
            <a:r>
              <a:rPr lang="en-US" sz="1800" dirty="0">
                <a:solidFill>
                  <a:schemeClr val="tx1"/>
                </a:solidFill>
                <a:latin typeface="+mn-lt"/>
                <a:cs typeface="+mn-cs"/>
              </a:rPr>
              <a:t>Mandate that any and all booster shots must be taken.  They will have the ability to turn off our money or freeze our balances if we do not comply.</a:t>
            </a:r>
          </a:p>
          <a:p>
            <a:r>
              <a:rPr lang="en-US" sz="1800" dirty="0">
                <a:solidFill>
                  <a:schemeClr val="tx1"/>
                </a:solidFill>
                <a:latin typeface="+mn-lt"/>
                <a:cs typeface="+mn-cs"/>
              </a:rPr>
              <a:t>Turn off our money if they do not like our political views or what we post on social media.</a:t>
            </a:r>
          </a:p>
          <a:p>
            <a:r>
              <a:rPr lang="en-US" sz="1800" dirty="0">
                <a:solidFill>
                  <a:schemeClr val="tx1"/>
                </a:solidFill>
                <a:latin typeface="+mn-lt"/>
              </a:rPr>
              <a:t>Turn off our money if they do not like our religious beliefs or practices. If the government passed a Sunday law mandating that all people worship on Sunday, the government could turn off your money or otherwise restrict your spending of the CBDC in your assigned digital wallet if you do not comply.</a:t>
            </a:r>
            <a:endParaRPr lang="en-US" sz="1800" dirty="0">
              <a:solidFill>
                <a:schemeClr val="tx1"/>
              </a:solidFill>
              <a:latin typeface="+mn-lt"/>
              <a:cs typeface="+mn-cs"/>
            </a:endParaRPr>
          </a:p>
          <a:p>
            <a:r>
              <a:rPr lang="en-US" sz="1800" dirty="0">
                <a:solidFill>
                  <a:schemeClr val="tx1"/>
                </a:solidFill>
                <a:latin typeface="+mn-lt"/>
                <a:cs typeface="+mn-cs"/>
              </a:rPr>
              <a:t>The CBDC could be programmed to expire within 30 days, forcing us to spend our money and convert it to goods before it evaporates.</a:t>
            </a:r>
          </a:p>
          <a:p>
            <a:r>
              <a:rPr lang="en-US" sz="1800" dirty="0">
                <a:solidFill>
                  <a:schemeClr val="tx1"/>
                </a:solidFill>
                <a:latin typeface="+mn-lt"/>
                <a:cs typeface="+mn-cs"/>
              </a:rPr>
              <a:t>Your money could be programmed so that it cannot be used to buy certain foods, goods or services (flights, rental cars, </a:t>
            </a:r>
            <a:r>
              <a:rPr lang="en-US" sz="1800" dirty="0" err="1">
                <a:solidFill>
                  <a:schemeClr val="tx1"/>
                </a:solidFill>
                <a:latin typeface="+mn-lt"/>
                <a:cs typeface="+mn-cs"/>
              </a:rPr>
              <a:t>etc</a:t>
            </a:r>
            <a:r>
              <a:rPr lang="en-US" sz="1800" dirty="0">
                <a:solidFill>
                  <a:schemeClr val="tx1"/>
                </a:solidFill>
                <a:latin typeface="+mn-lt"/>
                <a:cs typeface="+mn-cs"/>
              </a:rPr>
              <a:t>) if they deem your carbon footprint or carbon score is too high.</a:t>
            </a:r>
          </a:p>
          <a:p>
            <a:r>
              <a:rPr lang="en-US" sz="1800" dirty="0">
                <a:solidFill>
                  <a:schemeClr val="tx1"/>
                </a:solidFill>
                <a:latin typeface="+mn-lt"/>
                <a:cs typeface="+mn-cs"/>
              </a:rPr>
              <a:t>The Fed could institute negative interest rates, which would cause a portion of your money to be periodically DEDUCTED from your account/digital wallet. (Japan instituted negative interest rates in 2016 and still maintained negative interest rate policy through 2023).</a:t>
            </a:r>
          </a:p>
        </p:txBody>
      </p:sp>
    </p:spTree>
    <p:extLst>
      <p:ext uri="{BB962C8B-B14F-4D97-AF65-F5344CB8AC3E}">
        <p14:creationId xmlns:p14="http://schemas.microsoft.com/office/powerpoint/2010/main" val="156519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4306530" y="-231820"/>
            <a:ext cx="7402868" cy="1258527"/>
          </a:xfrm>
        </p:spPr>
        <p:txBody>
          <a:bodyPr vert="horz" lIns="91440" tIns="45720" rIns="91440" bIns="45720" rtlCol="0" anchor="b">
            <a:normAutofit/>
          </a:bodyPr>
          <a:lstStyle/>
          <a:p>
            <a:r>
              <a:rPr lang="en-US" sz="3400" dirty="0">
                <a:solidFill>
                  <a:schemeClr val="tx1"/>
                </a:solidFill>
                <a:latin typeface="+mj-lt"/>
                <a:cs typeface="+mj-cs"/>
              </a:rPr>
              <a:t>CBDCs are being explored, tested and developed worldwide…</a:t>
            </a:r>
          </a:p>
        </p:txBody>
      </p:sp>
      <p:pic>
        <p:nvPicPr>
          <p:cNvPr id="5" name="Picture 4">
            <a:extLst>
              <a:ext uri="{FF2B5EF4-FFF2-40B4-BE49-F238E27FC236}">
                <a16:creationId xmlns:a16="http://schemas.microsoft.com/office/drawing/2014/main" id="{968D43AC-4091-9297-90D5-66C8619CD7D5}"/>
              </a:ext>
            </a:extLst>
          </p:cNvPr>
          <p:cNvPicPr>
            <a:picLocks noChangeAspect="1"/>
          </p:cNvPicPr>
          <p:nvPr/>
        </p:nvPicPr>
        <p:blipFill rotWithShape="1">
          <a:blip r:embed="rId3"/>
          <a:srcRect l="5434" r="5657"/>
          <a:stretch/>
        </p:blipFill>
        <p:spPr>
          <a:xfrm>
            <a:off x="1" y="1587"/>
            <a:ext cx="4109883"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306529" y="1286363"/>
            <a:ext cx="7724599" cy="5481484"/>
          </a:xfrm>
        </p:spPr>
        <p:txBody>
          <a:bodyPr vert="horz" lIns="91440" tIns="45720" rIns="91440" bIns="45720" rtlCol="0">
            <a:noAutofit/>
          </a:bodyPr>
          <a:lstStyle/>
          <a:p>
            <a:r>
              <a:rPr lang="en-US" sz="1800" dirty="0">
                <a:solidFill>
                  <a:schemeClr val="tx1"/>
                </a:solidFill>
                <a:latin typeface="+mn-lt"/>
                <a:cs typeface="+mn-cs"/>
              </a:rPr>
              <a:t>According to data from the Atlantic Council, 114 countries are exploring or developing a CBDC –See https://www.atlanticcouncil.org/cbdctracker/ </a:t>
            </a:r>
          </a:p>
          <a:p>
            <a:r>
              <a:rPr lang="en-US" sz="1800" dirty="0">
                <a:solidFill>
                  <a:schemeClr val="tx1"/>
                </a:solidFill>
                <a:latin typeface="+mn-lt"/>
                <a:cs typeface="+mn-cs"/>
              </a:rPr>
              <a:t>Currently 60 countries are in the advanced phases of exploration of a CBDC</a:t>
            </a:r>
          </a:p>
          <a:p>
            <a:r>
              <a:rPr lang="en-US" sz="1800" dirty="0">
                <a:solidFill>
                  <a:schemeClr val="tx1"/>
                </a:solidFill>
                <a:latin typeface="+mn-lt"/>
                <a:cs typeface="+mn-cs"/>
              </a:rPr>
              <a:t>To date, these 10 countries have launched their own retail CBDC:</a:t>
            </a:r>
          </a:p>
          <a:p>
            <a:pPr lvl="1"/>
            <a:r>
              <a:rPr lang="en-US" sz="1800" dirty="0">
                <a:solidFill>
                  <a:schemeClr val="tx1"/>
                </a:solidFill>
                <a:latin typeface="+mn-lt"/>
                <a:cs typeface="+mn-cs"/>
              </a:rPr>
              <a:t>Nigeria (e-Naira)</a:t>
            </a:r>
          </a:p>
          <a:p>
            <a:pPr lvl="1"/>
            <a:r>
              <a:rPr lang="en-US" sz="1800" dirty="0">
                <a:solidFill>
                  <a:schemeClr val="tx1"/>
                </a:solidFill>
                <a:latin typeface="+mn-lt"/>
                <a:cs typeface="+mn-cs"/>
              </a:rPr>
              <a:t>Bahamas (Sand Dollar)</a:t>
            </a:r>
          </a:p>
          <a:p>
            <a:pPr lvl="1"/>
            <a:r>
              <a:rPr lang="en-US" sz="1800" dirty="0">
                <a:solidFill>
                  <a:schemeClr val="tx1"/>
                </a:solidFill>
                <a:latin typeface="+mn-lt"/>
                <a:cs typeface="+mn-cs"/>
              </a:rPr>
              <a:t>Antigua and Barbuda (</a:t>
            </a:r>
            <a:r>
              <a:rPr lang="en-US" sz="1800" dirty="0" err="1">
                <a:solidFill>
                  <a:schemeClr val="tx1"/>
                </a:solidFill>
                <a:latin typeface="+mn-lt"/>
                <a:cs typeface="+mn-cs"/>
              </a:rPr>
              <a:t>DCash</a:t>
            </a:r>
            <a:r>
              <a:rPr lang="en-US" sz="1800" dirty="0">
                <a:solidFill>
                  <a:schemeClr val="tx1"/>
                </a:solidFill>
                <a:latin typeface="+mn-lt"/>
                <a:cs typeface="+mn-cs"/>
              </a:rPr>
              <a:t>)</a:t>
            </a:r>
          </a:p>
          <a:p>
            <a:pPr lvl="1"/>
            <a:r>
              <a:rPr lang="en-US" sz="1800" dirty="0">
                <a:solidFill>
                  <a:schemeClr val="tx1"/>
                </a:solidFill>
                <a:latin typeface="+mn-lt"/>
                <a:cs typeface="+mn-cs"/>
              </a:rPr>
              <a:t>Dominica </a:t>
            </a:r>
            <a:r>
              <a:rPr lang="en-US" sz="1800" dirty="0">
                <a:solidFill>
                  <a:schemeClr val="tx1"/>
                </a:solidFill>
                <a:latin typeface="+mn-lt"/>
              </a:rPr>
              <a:t>(</a:t>
            </a:r>
            <a:r>
              <a:rPr lang="en-US" sz="1800" dirty="0" err="1">
                <a:solidFill>
                  <a:schemeClr val="tx1"/>
                </a:solidFill>
                <a:latin typeface="+mn-lt"/>
              </a:rPr>
              <a:t>DCash</a:t>
            </a:r>
            <a:r>
              <a:rPr lang="en-US" sz="1800" dirty="0">
                <a:solidFill>
                  <a:schemeClr val="tx1"/>
                </a:solidFill>
                <a:latin typeface="+mn-lt"/>
              </a:rPr>
              <a:t>)</a:t>
            </a:r>
            <a:endParaRPr lang="en-US" sz="1800" dirty="0">
              <a:solidFill>
                <a:schemeClr val="tx1"/>
              </a:solidFill>
              <a:latin typeface="+mn-lt"/>
              <a:cs typeface="+mn-cs"/>
            </a:endParaRPr>
          </a:p>
          <a:p>
            <a:pPr lvl="1"/>
            <a:r>
              <a:rPr lang="en-US" sz="1800" dirty="0">
                <a:solidFill>
                  <a:schemeClr val="tx1"/>
                </a:solidFill>
                <a:latin typeface="+mn-lt"/>
                <a:cs typeface="+mn-cs"/>
              </a:rPr>
              <a:t>Grenada </a:t>
            </a:r>
            <a:r>
              <a:rPr lang="en-US" sz="1800" dirty="0">
                <a:solidFill>
                  <a:schemeClr val="tx1"/>
                </a:solidFill>
                <a:latin typeface="+mn-lt"/>
              </a:rPr>
              <a:t>(</a:t>
            </a:r>
            <a:r>
              <a:rPr lang="en-US" sz="1800" dirty="0" err="1">
                <a:solidFill>
                  <a:schemeClr val="tx1"/>
                </a:solidFill>
                <a:latin typeface="+mn-lt"/>
              </a:rPr>
              <a:t>DCash</a:t>
            </a:r>
            <a:r>
              <a:rPr lang="en-US" sz="1800" dirty="0">
                <a:solidFill>
                  <a:schemeClr val="tx1"/>
                </a:solidFill>
                <a:latin typeface="+mn-lt"/>
              </a:rPr>
              <a:t>)</a:t>
            </a:r>
            <a:endParaRPr lang="en-US" sz="1800" dirty="0">
              <a:solidFill>
                <a:schemeClr val="tx1"/>
              </a:solidFill>
              <a:latin typeface="+mn-lt"/>
              <a:cs typeface="+mn-cs"/>
            </a:endParaRPr>
          </a:p>
          <a:p>
            <a:r>
              <a:rPr lang="en-US" sz="1800" dirty="0">
                <a:solidFill>
                  <a:schemeClr val="tx1"/>
                </a:solidFill>
                <a:latin typeface="+mn-lt"/>
                <a:cs typeface="+mn-cs"/>
              </a:rPr>
              <a:t>As of December 2022, all G7 economies had entered the development stage of a CBDC.</a:t>
            </a:r>
          </a:p>
          <a:p>
            <a:r>
              <a:rPr lang="en-US" sz="1800" dirty="0">
                <a:solidFill>
                  <a:schemeClr val="tx1"/>
                </a:solidFill>
                <a:latin typeface="+mn-lt"/>
                <a:cs typeface="+mn-cs"/>
              </a:rPr>
              <a:t>China’s pilot was expanded to reach most of the country in 2023.</a:t>
            </a:r>
          </a:p>
          <a:p>
            <a:r>
              <a:rPr lang="en-US" sz="1800" dirty="0">
                <a:solidFill>
                  <a:schemeClr val="tx1"/>
                </a:solidFill>
                <a:latin typeface="+mn-lt"/>
                <a:cs typeface="+mn-cs"/>
              </a:rPr>
              <a:t>A 2022 </a:t>
            </a:r>
            <a:r>
              <a:rPr lang="en-US" sz="1800" dirty="0">
                <a:solidFill>
                  <a:schemeClr val="tx1"/>
                </a:solidFill>
                <a:latin typeface="+mn-lt"/>
              </a:rPr>
              <a:t>survey conducted by the Bank of International Settlements (BIS) revealed that 93% of the 86 Central Banks it surveyed have or are Developing a CBDC.  It was projected that there could be 15 retail CBDCs publicly circulating by 2030.</a:t>
            </a:r>
            <a:r>
              <a:rPr lang="en-US" sz="1600" dirty="0"/>
              <a:t> </a:t>
            </a:r>
            <a:r>
              <a:rPr lang="en-US" sz="1600" dirty="0">
                <a:hlinkClick r:id="rId4"/>
              </a:rPr>
              <a:t>https://www.bis.org/publ/bppdf/bispap136.pdf</a:t>
            </a:r>
            <a:endParaRPr lang="en-US" sz="1600" dirty="0"/>
          </a:p>
          <a:p>
            <a:pPr marL="0" indent="0">
              <a:buNone/>
            </a:pPr>
            <a:endParaRPr lang="en-US" sz="1600" dirty="0"/>
          </a:p>
          <a:p>
            <a:endParaRPr lang="en-US" sz="1800" dirty="0">
              <a:solidFill>
                <a:schemeClr val="tx1"/>
              </a:solidFill>
              <a:latin typeface="+mn-lt"/>
            </a:endParaRPr>
          </a:p>
          <a:p>
            <a:endParaRPr lang="en-US" sz="1800" dirty="0">
              <a:solidFill>
                <a:schemeClr val="tx1"/>
              </a:solidFill>
              <a:latin typeface="+mn-lt"/>
            </a:endParaRPr>
          </a:p>
          <a:p>
            <a:endParaRPr lang="en-US" sz="1800" dirty="0">
              <a:solidFill>
                <a:schemeClr val="tx1"/>
              </a:solidFill>
              <a:latin typeface="+mn-lt"/>
              <a:cs typeface="+mn-cs"/>
            </a:endParaRPr>
          </a:p>
        </p:txBody>
      </p:sp>
      <p:sp>
        <p:nvSpPr>
          <p:cNvPr id="4" name="TextBox 3">
            <a:extLst>
              <a:ext uri="{FF2B5EF4-FFF2-40B4-BE49-F238E27FC236}">
                <a16:creationId xmlns:a16="http://schemas.microsoft.com/office/drawing/2014/main" id="{A65717C3-AF18-4C33-A96E-3F36654DBF52}"/>
              </a:ext>
            </a:extLst>
          </p:cNvPr>
          <p:cNvSpPr txBox="1"/>
          <p:nvPr/>
        </p:nvSpPr>
        <p:spPr>
          <a:xfrm>
            <a:off x="7737987" y="2890684"/>
            <a:ext cx="4198374" cy="1754326"/>
          </a:xfrm>
          <a:prstGeom prst="rect">
            <a:avLst/>
          </a:prstGeom>
          <a:noFill/>
        </p:spPr>
        <p:txBody>
          <a:bodyPr wrap="square" rtlCol="0">
            <a:spAutoFit/>
          </a:bodyPr>
          <a:lstStyle/>
          <a:p>
            <a:pPr marL="742950" lvl="1" indent="-285750">
              <a:buFont typeface="Arial" panose="020B0604020202020204" pitchFamily="34" charset="0"/>
              <a:buChar char="•"/>
            </a:pPr>
            <a:r>
              <a:rPr lang="en-US" dirty="0"/>
              <a:t>St. Lucia (</a:t>
            </a:r>
            <a:r>
              <a:rPr lang="en-US" dirty="0" err="1"/>
              <a:t>DCash</a:t>
            </a:r>
            <a:r>
              <a:rPr lang="en-US" dirty="0"/>
              <a:t>)</a:t>
            </a:r>
          </a:p>
          <a:p>
            <a:pPr marL="742950" lvl="1" indent="-285750">
              <a:buFont typeface="Arial" panose="020B0604020202020204" pitchFamily="34" charset="0"/>
              <a:buChar char="•"/>
            </a:pPr>
            <a:r>
              <a:rPr lang="en-US" dirty="0"/>
              <a:t>Montserrat (</a:t>
            </a:r>
            <a:r>
              <a:rPr lang="en-US" dirty="0" err="1"/>
              <a:t>DCash</a:t>
            </a:r>
            <a:r>
              <a:rPr lang="en-US" dirty="0"/>
              <a:t>)</a:t>
            </a:r>
          </a:p>
          <a:p>
            <a:pPr marL="742950" lvl="1" indent="-285750">
              <a:buFont typeface="Arial" panose="020B0604020202020204" pitchFamily="34" charset="0"/>
              <a:buChar char="•"/>
            </a:pPr>
            <a:r>
              <a:rPr lang="en-US" dirty="0"/>
              <a:t>St. Vincent and the Grenadines (</a:t>
            </a:r>
            <a:r>
              <a:rPr lang="en-US" dirty="0" err="1"/>
              <a:t>DCash</a:t>
            </a:r>
            <a:r>
              <a:rPr lang="en-US" dirty="0"/>
              <a:t>)</a:t>
            </a:r>
          </a:p>
          <a:p>
            <a:pPr marL="742950" lvl="1" indent="-285750">
              <a:buFont typeface="Arial" panose="020B0604020202020204" pitchFamily="34" charset="0"/>
              <a:buChar char="•"/>
            </a:pPr>
            <a:r>
              <a:rPr lang="en-US" dirty="0"/>
              <a:t>St. Kitts and Nevis (</a:t>
            </a:r>
            <a:r>
              <a:rPr lang="en-US" dirty="0" err="1"/>
              <a:t>DCash</a:t>
            </a:r>
            <a:r>
              <a:rPr lang="en-US" dirty="0"/>
              <a:t>)</a:t>
            </a:r>
          </a:p>
          <a:p>
            <a:pPr marL="742950" lvl="1" indent="-285750">
              <a:buFont typeface="Arial" panose="020B0604020202020204" pitchFamily="34" charset="0"/>
              <a:buChar char="•"/>
            </a:pPr>
            <a:r>
              <a:rPr lang="en-US" dirty="0"/>
              <a:t>Jamaica (Jam-</a:t>
            </a:r>
            <a:r>
              <a:rPr lang="en-US" dirty="0" err="1"/>
              <a:t>Dex</a:t>
            </a:r>
            <a:r>
              <a:rPr lang="en-US" dirty="0"/>
              <a:t>)</a:t>
            </a:r>
          </a:p>
        </p:txBody>
      </p:sp>
    </p:spTree>
    <p:extLst>
      <p:ext uri="{BB962C8B-B14F-4D97-AF65-F5344CB8AC3E}">
        <p14:creationId xmlns:p14="http://schemas.microsoft.com/office/powerpoint/2010/main" val="171306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64DB-FAB9-4627-A294-54C90DC8BAA6}"/>
              </a:ext>
            </a:extLst>
          </p:cNvPr>
          <p:cNvSpPr>
            <a:spLocks noGrp="1"/>
          </p:cNvSpPr>
          <p:nvPr>
            <p:ph type="title"/>
          </p:nvPr>
        </p:nvSpPr>
        <p:spPr>
          <a:xfrm>
            <a:off x="556532" y="216310"/>
            <a:ext cx="11210925" cy="1042219"/>
          </a:xfrm>
        </p:spPr>
        <p:txBody>
          <a:bodyPr vert="horz" lIns="91440" tIns="45720" rIns="91440" bIns="45720" rtlCol="0" anchor="ctr">
            <a:normAutofit/>
          </a:bodyPr>
          <a:lstStyle/>
          <a:p>
            <a:pPr algn="ctr"/>
            <a:endParaRPr lang="en-US" sz="3200" kern="1200" dirty="0">
              <a:solidFill>
                <a:schemeClr val="bg1"/>
              </a:solidFill>
              <a:latin typeface="+mj-lt"/>
              <a:ea typeface="+mj-ea"/>
              <a:cs typeface="+mj-cs"/>
            </a:endParaRPr>
          </a:p>
        </p:txBody>
      </p:sp>
      <p:pic>
        <p:nvPicPr>
          <p:cNvPr id="5" name="Content Placeholder 4">
            <a:extLst>
              <a:ext uri="{FF2B5EF4-FFF2-40B4-BE49-F238E27FC236}">
                <a16:creationId xmlns:a16="http://schemas.microsoft.com/office/drawing/2014/main" id="{F96E5E47-7838-40D6-B7B8-49F1CEE087A8}"/>
              </a:ext>
            </a:extLst>
          </p:cNvPr>
          <p:cNvPicPr>
            <a:picLocks noGrp="1" noChangeAspect="1"/>
          </p:cNvPicPr>
          <p:nvPr>
            <p:ph idx="1"/>
          </p:nvPr>
        </p:nvPicPr>
        <p:blipFill>
          <a:blip r:embed="rId3"/>
          <a:srcRect/>
          <a:stretch/>
        </p:blipFill>
        <p:spPr>
          <a:xfrm>
            <a:off x="1653373" y="1258529"/>
            <a:ext cx="9200162" cy="5599471"/>
          </a:xfrm>
          <a:prstGeom prst="rect">
            <a:avLst/>
          </a:prstGeom>
        </p:spPr>
      </p:pic>
      <p:pic>
        <p:nvPicPr>
          <p:cNvPr id="4" name="Picture 3">
            <a:extLst>
              <a:ext uri="{FF2B5EF4-FFF2-40B4-BE49-F238E27FC236}">
                <a16:creationId xmlns:a16="http://schemas.microsoft.com/office/drawing/2014/main" id="{83C8FBC4-23B9-460C-AF41-AE555FC4A66F}"/>
              </a:ext>
            </a:extLst>
          </p:cNvPr>
          <p:cNvPicPr>
            <a:picLocks noChangeAspect="1"/>
          </p:cNvPicPr>
          <p:nvPr/>
        </p:nvPicPr>
        <p:blipFill>
          <a:blip r:embed="rId4"/>
          <a:stretch>
            <a:fillRect/>
          </a:stretch>
        </p:blipFill>
        <p:spPr>
          <a:xfrm>
            <a:off x="738868" y="380591"/>
            <a:ext cx="10714263" cy="713658"/>
          </a:xfrm>
          <a:prstGeom prst="rect">
            <a:avLst/>
          </a:prstGeom>
        </p:spPr>
      </p:pic>
      <p:sp>
        <p:nvSpPr>
          <p:cNvPr id="3" name="TextBox 2">
            <a:extLst>
              <a:ext uri="{FF2B5EF4-FFF2-40B4-BE49-F238E27FC236}">
                <a16:creationId xmlns:a16="http://schemas.microsoft.com/office/drawing/2014/main" id="{BAA30613-C597-D159-4628-3B833F3BD734}"/>
              </a:ext>
            </a:extLst>
          </p:cNvPr>
          <p:cNvSpPr txBox="1"/>
          <p:nvPr/>
        </p:nvSpPr>
        <p:spPr>
          <a:xfrm>
            <a:off x="556532" y="6078828"/>
            <a:ext cx="3358645" cy="369332"/>
          </a:xfrm>
          <a:prstGeom prst="rect">
            <a:avLst/>
          </a:prstGeom>
          <a:noFill/>
        </p:spPr>
        <p:txBody>
          <a:bodyPr wrap="square" rtlCol="0">
            <a:spAutoFit/>
          </a:bodyPr>
          <a:lstStyle/>
          <a:p>
            <a:r>
              <a:rPr lang="en-US" dirty="0">
                <a:hlinkClick r:id="rId5"/>
              </a:rPr>
              <a:t>https://cbdctracker.org/</a:t>
            </a:r>
            <a:endParaRPr lang="en-US" dirty="0"/>
          </a:p>
        </p:txBody>
      </p:sp>
    </p:spTree>
    <p:extLst>
      <p:ext uri="{BB962C8B-B14F-4D97-AF65-F5344CB8AC3E}">
        <p14:creationId xmlns:p14="http://schemas.microsoft.com/office/powerpoint/2010/main" val="120725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64DB-FAB9-4627-A294-54C90DC8BAA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kern="1200" dirty="0">
                <a:solidFill>
                  <a:schemeClr val="bg1"/>
                </a:solidFill>
                <a:latin typeface="+mj-lt"/>
                <a:ea typeface="+mj-ea"/>
                <a:cs typeface="+mj-cs"/>
              </a:rPr>
              <a:t>CBDCs In the Pilot Program Stage As of December 2023 </a:t>
            </a:r>
            <a:br>
              <a:rPr lang="en-US" sz="3200" kern="1200" dirty="0">
                <a:solidFill>
                  <a:schemeClr val="bg1"/>
                </a:solidFill>
                <a:latin typeface="+mj-lt"/>
                <a:ea typeface="+mj-ea"/>
                <a:cs typeface="+mj-cs"/>
              </a:rPr>
            </a:br>
            <a:r>
              <a:rPr lang="en-US" sz="3200" kern="1200" dirty="0">
                <a:solidFill>
                  <a:schemeClr val="bg1"/>
                </a:solidFill>
                <a:latin typeface="+mj-lt"/>
                <a:ea typeface="+mj-ea"/>
                <a:cs typeface="+mj-cs"/>
              </a:rPr>
              <a:t>(Retail only)</a:t>
            </a:r>
          </a:p>
        </p:txBody>
      </p:sp>
      <p:pic>
        <p:nvPicPr>
          <p:cNvPr id="5" name="Content Placeholder 4">
            <a:extLst>
              <a:ext uri="{FF2B5EF4-FFF2-40B4-BE49-F238E27FC236}">
                <a16:creationId xmlns:a16="http://schemas.microsoft.com/office/drawing/2014/main" id="{F96E5E47-7838-40D6-B7B8-49F1CEE087A8}"/>
              </a:ext>
            </a:extLst>
          </p:cNvPr>
          <p:cNvPicPr>
            <a:picLocks noGrp="1" noChangeAspect="1"/>
          </p:cNvPicPr>
          <p:nvPr>
            <p:ph idx="1"/>
          </p:nvPr>
        </p:nvPicPr>
        <p:blipFill>
          <a:blip r:embed="rId3"/>
          <a:srcRect/>
          <a:stretch/>
        </p:blipFill>
        <p:spPr>
          <a:xfrm>
            <a:off x="182409" y="1504335"/>
            <a:ext cx="11827181" cy="4916130"/>
          </a:xfrm>
          <a:prstGeom prst="rect">
            <a:avLst/>
          </a:prstGeom>
        </p:spPr>
      </p:pic>
      <p:pic>
        <p:nvPicPr>
          <p:cNvPr id="4" name="Picture 3">
            <a:extLst>
              <a:ext uri="{FF2B5EF4-FFF2-40B4-BE49-F238E27FC236}">
                <a16:creationId xmlns:a16="http://schemas.microsoft.com/office/drawing/2014/main" id="{EED88091-9CF9-44A2-A9C4-AAF4047DCF52}"/>
              </a:ext>
            </a:extLst>
          </p:cNvPr>
          <p:cNvPicPr>
            <a:picLocks noChangeAspect="1"/>
          </p:cNvPicPr>
          <p:nvPr/>
        </p:nvPicPr>
        <p:blipFill>
          <a:blip r:embed="rId4"/>
          <a:stretch>
            <a:fillRect/>
          </a:stretch>
        </p:blipFill>
        <p:spPr>
          <a:xfrm>
            <a:off x="424543" y="294640"/>
            <a:ext cx="11342914" cy="834823"/>
          </a:xfrm>
          <a:prstGeom prst="rect">
            <a:avLst/>
          </a:prstGeom>
        </p:spPr>
      </p:pic>
    </p:spTree>
    <p:extLst>
      <p:ext uri="{BB962C8B-B14F-4D97-AF65-F5344CB8AC3E}">
        <p14:creationId xmlns:p14="http://schemas.microsoft.com/office/powerpoint/2010/main" val="388019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a:solidFill>
                  <a:schemeClr val="tx1"/>
                </a:solidFill>
                <a:latin typeface="+mj-lt"/>
                <a:cs typeface="+mj-cs"/>
              </a:rPr>
              <a:t>US: Biden’s Executive Order No. 14067</a:t>
            </a:r>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33512821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1040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14598" y="108416"/>
            <a:ext cx="4432678" cy="1996176"/>
          </a:xfrm>
        </p:spPr>
        <p:txBody>
          <a:bodyPr vert="horz" lIns="91440" tIns="45720" rIns="91440" bIns="45720" rtlCol="0" anchor="b">
            <a:noAutofit/>
          </a:bodyPr>
          <a:lstStyle/>
          <a:p>
            <a:r>
              <a:rPr lang="en-US" kern="1200" dirty="0">
                <a:solidFill>
                  <a:schemeClr val="tx1"/>
                </a:solidFill>
                <a:latin typeface="+mj-lt"/>
                <a:ea typeface="+mj-ea"/>
                <a:cs typeface="+mj-cs"/>
              </a:rPr>
              <a:t>FedNow Instant Payment System: </a:t>
            </a:r>
            <a:r>
              <a:rPr lang="en-US" sz="2800" kern="1200" dirty="0">
                <a:solidFill>
                  <a:schemeClr val="tx1"/>
                </a:solidFill>
                <a:latin typeface="+mj-lt"/>
                <a:ea typeface="+mj-ea"/>
                <a:cs typeface="+mj-cs"/>
              </a:rPr>
              <a:t>Laying the Foundation for a US CBDC</a:t>
            </a:r>
          </a:p>
        </p:txBody>
      </p:sp>
      <p:sp>
        <p:nvSpPr>
          <p:cNvPr id="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201956" y="2720060"/>
            <a:ext cx="5733870" cy="4029524"/>
          </a:xfrm>
        </p:spPr>
        <p:txBody>
          <a:bodyPr vert="horz" lIns="91440" tIns="45720" rIns="91440" bIns="45720" rtlCol="0" anchor="t">
            <a:normAutofit lnSpcReduction="10000"/>
          </a:bodyPr>
          <a:lstStyle/>
          <a:p>
            <a:r>
              <a:rPr lang="en-US" sz="1700" dirty="0">
                <a:solidFill>
                  <a:schemeClr val="tx1"/>
                </a:solidFill>
                <a:latin typeface="+mn-lt"/>
                <a:cs typeface="+mn-cs"/>
              </a:rPr>
              <a:t>The Federal Reserve launched a digital payment system, FEDNOW, in July 2023, that is the foundation and infrastructure that would support a CBDC in the US.</a:t>
            </a:r>
          </a:p>
          <a:p>
            <a:r>
              <a:rPr lang="en-US" sz="1700" dirty="0">
                <a:solidFill>
                  <a:schemeClr val="tx1"/>
                </a:solidFill>
                <a:latin typeface="+mn-lt"/>
                <a:cs typeface="+mn-cs"/>
              </a:rPr>
              <a:t>From the website:  “The FedNow Service is a new instant payment infrastructure developed by the Federal Reserve that allows financial institutions of every size across the U.S. to provide safe and efficient instant payment services.”</a:t>
            </a:r>
          </a:p>
          <a:p>
            <a:r>
              <a:rPr lang="en-US" sz="1700" dirty="0">
                <a:solidFill>
                  <a:schemeClr val="tx1"/>
                </a:solidFill>
                <a:latin typeface="+mn-lt"/>
              </a:rPr>
              <a:t>“Through financial institutions participating in the FedNow Service, businesses and individuals can send and receive instant payments in real time, around the clock, every day of the year. Financial institutions and their service providers can use the service to provide innovative instant payment services to customers, and recipients will have full access to funds immediately, allowing for greater financial flexibility when making time-sensitive payments.”</a:t>
            </a:r>
          </a:p>
          <a:p>
            <a:pPr marL="0"/>
            <a:endParaRPr lang="en-US" dirty="0">
              <a:solidFill>
                <a:schemeClr val="tx1"/>
              </a:solidFill>
              <a:latin typeface="+mn-lt"/>
              <a:cs typeface="+mn-cs"/>
            </a:endParaRPr>
          </a:p>
          <a:p>
            <a:endParaRPr lang="en-US" dirty="0">
              <a:solidFill>
                <a:schemeClr val="tx1"/>
              </a:solidFill>
              <a:latin typeface="+mn-lt"/>
              <a:cs typeface="+mn-cs"/>
            </a:endParaRPr>
          </a:p>
        </p:txBody>
      </p:sp>
      <p:pic>
        <p:nvPicPr>
          <p:cNvPr id="6" name="Picture 5">
            <a:extLst>
              <a:ext uri="{FF2B5EF4-FFF2-40B4-BE49-F238E27FC236}">
                <a16:creationId xmlns:a16="http://schemas.microsoft.com/office/drawing/2014/main" id="{F9948F26-B308-4BE1-89E5-C0A54EC492D6}"/>
              </a:ext>
            </a:extLst>
          </p:cNvPr>
          <p:cNvPicPr>
            <a:picLocks noChangeAspect="1"/>
          </p:cNvPicPr>
          <p:nvPr/>
        </p:nvPicPr>
        <p:blipFill>
          <a:blip r:embed="rId3"/>
          <a:srcRect/>
          <a:stretch/>
        </p:blipFill>
        <p:spPr>
          <a:xfrm>
            <a:off x="6137782" y="216915"/>
            <a:ext cx="5852262" cy="5497003"/>
          </a:xfrm>
          <a:prstGeom prst="rect">
            <a:avLst/>
          </a:prstGeom>
        </p:spPr>
      </p:pic>
      <p:sp>
        <p:nvSpPr>
          <p:cNvPr id="7" name="TextBox 6">
            <a:extLst>
              <a:ext uri="{FF2B5EF4-FFF2-40B4-BE49-F238E27FC236}">
                <a16:creationId xmlns:a16="http://schemas.microsoft.com/office/drawing/2014/main" id="{B40E1497-3171-4421-BF86-34A4BB32ECCB}"/>
              </a:ext>
            </a:extLst>
          </p:cNvPr>
          <p:cNvSpPr txBox="1"/>
          <p:nvPr/>
        </p:nvSpPr>
        <p:spPr>
          <a:xfrm>
            <a:off x="5271258" y="6329386"/>
            <a:ext cx="7158378" cy="369332"/>
          </a:xfrm>
          <a:prstGeom prst="rect">
            <a:avLst/>
          </a:prstGeom>
          <a:noFill/>
        </p:spPr>
        <p:txBody>
          <a:bodyPr wrap="square" rtlCol="0">
            <a:spAutoFit/>
          </a:bodyPr>
          <a:lstStyle/>
          <a:p>
            <a:r>
              <a:rPr lang="en-US" dirty="0">
                <a:hlinkClick r:id="rId4"/>
              </a:rPr>
              <a:t>https://www.frbservices.org/financial-services/fednow/about.html</a:t>
            </a:r>
            <a:endParaRPr lang="en-US" dirty="0"/>
          </a:p>
        </p:txBody>
      </p:sp>
    </p:spTree>
    <p:extLst>
      <p:ext uri="{BB962C8B-B14F-4D97-AF65-F5344CB8AC3E}">
        <p14:creationId xmlns:p14="http://schemas.microsoft.com/office/powerpoint/2010/main" val="4202075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Rectangle 4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400" kern="1200">
                <a:solidFill>
                  <a:srgbClr val="FFFFFF"/>
                </a:solidFill>
                <a:latin typeface="+mj-lt"/>
                <a:ea typeface="+mj-ea"/>
                <a:cs typeface="+mj-cs"/>
              </a:rPr>
              <a:t>What would a US CBDC look like?</a:t>
            </a:r>
            <a:br>
              <a:rPr lang="en-US" sz="3400" kern="1200">
                <a:solidFill>
                  <a:srgbClr val="FFFFFF"/>
                </a:solidFill>
                <a:latin typeface="+mj-lt"/>
                <a:ea typeface="+mj-ea"/>
                <a:cs typeface="+mj-cs"/>
              </a:rPr>
            </a:br>
            <a:r>
              <a:rPr lang="en-US" sz="3400" kern="1200">
                <a:solidFill>
                  <a:srgbClr val="FFFFFF"/>
                </a:solidFill>
                <a:latin typeface="+mj-lt"/>
                <a:ea typeface="+mj-ea"/>
                <a:cs typeface="+mj-cs"/>
              </a:rPr>
              <a:t>“Synthetic” CBDC vs. “Direct Issue” CBDC</a:t>
            </a:r>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4367695" y="274320"/>
            <a:ext cx="6997911" cy="6238240"/>
          </a:xfrm>
        </p:spPr>
        <p:txBody>
          <a:bodyPr vert="horz" lIns="91440" tIns="45720" rIns="91440" bIns="45720" rtlCol="0" anchor="ctr">
            <a:normAutofit/>
          </a:bodyPr>
          <a:lstStyle/>
          <a:p>
            <a:r>
              <a:rPr lang="en-US" sz="2000" dirty="0">
                <a:solidFill>
                  <a:schemeClr val="tx1"/>
                </a:solidFill>
                <a:latin typeface="+mn-lt"/>
                <a:cs typeface="+mn-cs"/>
              </a:rPr>
              <a:t>Federal Reserve Chairman, Jerome Powell </a:t>
            </a:r>
            <a:r>
              <a:rPr lang="en-US" sz="2000" dirty="0">
                <a:solidFill>
                  <a:schemeClr val="tx1"/>
                </a:solidFill>
                <a:latin typeface="+mn-lt"/>
                <a:cs typeface="+mn-cs"/>
                <a:hlinkClick r:id="rId3"/>
              </a:rPr>
              <a:t>confirmed </a:t>
            </a:r>
            <a:r>
              <a:rPr lang="en-US" sz="2000" dirty="0">
                <a:solidFill>
                  <a:schemeClr val="tx1"/>
                </a:solidFill>
                <a:latin typeface="+mn-lt"/>
                <a:cs typeface="+mn-cs"/>
              </a:rPr>
              <a:t>in September 2022 during an event hosted by the Bank of France that CBDCs would not be anonymous: He </a:t>
            </a:r>
            <a:r>
              <a:rPr lang="en-US" sz="2000" dirty="0">
                <a:solidFill>
                  <a:schemeClr val="tx1"/>
                </a:solidFill>
                <a:latin typeface="+mn-lt"/>
                <a:cs typeface="+mn-cs"/>
                <a:hlinkClick r:id="rId4"/>
              </a:rPr>
              <a:t>stated</a:t>
            </a:r>
            <a:r>
              <a:rPr lang="en-US" sz="2000" dirty="0">
                <a:solidFill>
                  <a:schemeClr val="tx1"/>
                </a:solidFill>
                <a:latin typeface="+mn-lt"/>
                <a:cs typeface="+mn-cs"/>
              </a:rPr>
              <a:t>:</a:t>
            </a:r>
          </a:p>
          <a:p>
            <a:r>
              <a:rPr lang="en-US" sz="2000" dirty="0">
                <a:solidFill>
                  <a:schemeClr val="tx1"/>
                </a:solidFill>
                <a:latin typeface="+mn-lt"/>
                <a:cs typeface="+mn-cs"/>
              </a:rPr>
              <a:t>“If we were to pursue a CBDC, it would at a minimum have the following four characteristics,... First is </a:t>
            </a:r>
            <a:r>
              <a:rPr lang="en-US" sz="2000" b="1" dirty="0">
                <a:solidFill>
                  <a:schemeClr val="tx1"/>
                </a:solidFill>
                <a:latin typeface="+mn-lt"/>
                <a:cs typeface="+mn-cs"/>
              </a:rPr>
              <a:t>intermediated</a:t>
            </a:r>
            <a:r>
              <a:rPr lang="en-US" sz="2000" dirty="0">
                <a:solidFill>
                  <a:schemeClr val="tx1"/>
                </a:solidFill>
                <a:latin typeface="+mn-lt"/>
                <a:cs typeface="+mn-cs"/>
              </a:rPr>
              <a:t>. Second is privacy protected. But third is </a:t>
            </a:r>
            <a:r>
              <a:rPr lang="en-US" sz="2000" b="1" dirty="0">
                <a:solidFill>
                  <a:schemeClr val="tx1"/>
                </a:solidFill>
                <a:latin typeface="+mn-lt"/>
                <a:cs typeface="+mn-cs"/>
              </a:rPr>
              <a:t>identity verified. So, it would not be anonymous</a:t>
            </a:r>
            <a:r>
              <a:rPr lang="en-US" sz="2000" dirty="0">
                <a:solidFill>
                  <a:schemeClr val="tx1"/>
                </a:solidFill>
                <a:latin typeface="+mn-lt"/>
                <a:cs typeface="+mn-cs"/>
              </a:rPr>
              <a:t>. It would not be an anonymous bearer instrument. And fourth is transferable or interoperable. So, we would be looking to balance privacy protection with identity verification, which has to be done, of course, in today's traditional banking system.” </a:t>
            </a:r>
          </a:p>
          <a:p>
            <a:r>
              <a:rPr lang="en-US" sz="2000" dirty="0">
                <a:solidFill>
                  <a:schemeClr val="tx1"/>
                </a:solidFill>
                <a:latin typeface="+mn-lt"/>
                <a:cs typeface="+mn-cs"/>
              </a:rPr>
              <a:t>Intermediation: “Synthetic” CBDC in the form of stable coins/deposit tokens issued by a major bank (</a:t>
            </a:r>
            <a:r>
              <a:rPr lang="en-US" sz="2000" dirty="0" err="1">
                <a:solidFill>
                  <a:schemeClr val="tx1"/>
                </a:solidFill>
                <a:latin typeface="+mn-lt"/>
                <a:cs typeface="+mn-cs"/>
              </a:rPr>
              <a:t>ie</a:t>
            </a:r>
            <a:r>
              <a:rPr lang="en-US" sz="2000" dirty="0">
                <a:solidFill>
                  <a:schemeClr val="tx1"/>
                </a:solidFill>
                <a:latin typeface="+mn-lt"/>
                <a:cs typeface="+mn-cs"/>
              </a:rPr>
              <a:t>, JP Morgan Chase)</a:t>
            </a:r>
          </a:p>
          <a:p>
            <a:r>
              <a:rPr lang="en-US" sz="2000" dirty="0">
                <a:solidFill>
                  <a:schemeClr val="tx1"/>
                </a:solidFill>
                <a:latin typeface="+mn-lt"/>
                <a:cs typeface="+mn-cs"/>
              </a:rPr>
              <a:t>CBDCs would still be fully traceable, programmable and tied to your digital ID, meaning that every transaction would still be recorded, monitored, programmed and controlled by the major bank on behalf of the Federal Reserve.</a:t>
            </a:r>
          </a:p>
        </p:txBody>
      </p:sp>
    </p:spTree>
    <p:extLst>
      <p:ext uri="{BB962C8B-B14F-4D97-AF65-F5344CB8AC3E}">
        <p14:creationId xmlns:p14="http://schemas.microsoft.com/office/powerpoint/2010/main" val="246197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230000" y="3753466"/>
            <a:ext cx="3290887" cy="2452687"/>
          </a:xfrm>
        </p:spPr>
        <p:txBody>
          <a:bodyPr vert="horz" lIns="91440" tIns="45720" rIns="91440" bIns="45720" rtlCol="0" anchor="ctr">
            <a:normAutofit/>
          </a:bodyPr>
          <a:lstStyle/>
          <a:p>
            <a:r>
              <a:rPr lang="en-US" b="1" dirty="0">
                <a:solidFill>
                  <a:schemeClr val="tx1"/>
                </a:solidFill>
              </a:rPr>
              <a:t>United States Constitution: </a:t>
            </a:r>
            <a:br>
              <a:rPr lang="en-US" b="1" dirty="0">
                <a:solidFill>
                  <a:schemeClr val="tx1"/>
                </a:solidFill>
              </a:rPr>
            </a:br>
            <a:r>
              <a:rPr lang="en-US" b="1" dirty="0">
                <a:solidFill>
                  <a:schemeClr val="tx1"/>
                </a:solidFill>
              </a:rPr>
              <a:t>Fourth Amendment</a:t>
            </a:r>
            <a:endParaRPr lang="en-US" b="1" dirty="0">
              <a:solidFill>
                <a:schemeClr val="tx1"/>
              </a:solidFill>
              <a:latin typeface="+mj-lt"/>
              <a:cs typeface="+mj-cs"/>
            </a:endParaRPr>
          </a:p>
        </p:txBody>
      </p:sp>
      <p:pic>
        <p:nvPicPr>
          <p:cNvPr id="19" name="Picture 18" descr="Text, letter&#10;&#10;Description automatically generated">
            <a:extLst>
              <a:ext uri="{FF2B5EF4-FFF2-40B4-BE49-F238E27FC236}">
                <a16:creationId xmlns:a16="http://schemas.microsoft.com/office/drawing/2014/main" id="{E1363C30-BC68-4A3B-B442-55150250EECE}"/>
              </a:ext>
            </a:extLst>
          </p:cNvPr>
          <p:cNvPicPr>
            <a:picLocks noChangeAspect="1"/>
          </p:cNvPicPr>
          <p:nvPr/>
        </p:nvPicPr>
        <p:blipFill rotWithShape="1">
          <a:blip r:embed="rId3"/>
          <a:srcRect t="13803" b="2376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961C813A-DB3F-4A2E-ACD6-5B9A9202256E}"/>
              </a:ext>
            </a:extLst>
          </p:cNvPr>
          <p:cNvSpPr>
            <a:spLocks noGrp="1"/>
          </p:cNvSpPr>
          <p:nvPr>
            <p:ph idx="1"/>
          </p:nvPr>
        </p:nvSpPr>
        <p:spPr>
          <a:xfrm>
            <a:off x="3106994" y="3753466"/>
            <a:ext cx="8475406" cy="2769775"/>
          </a:xfrm>
        </p:spPr>
        <p:txBody>
          <a:bodyPr>
            <a:noAutofit/>
          </a:bodyPr>
          <a:lstStyle/>
          <a:p>
            <a:pPr marL="0" indent="0">
              <a:buNone/>
            </a:pPr>
            <a:r>
              <a:rPr lang="en-US" sz="2600" dirty="0">
                <a:latin typeface="+mn-lt"/>
              </a:rPr>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p>
        </p:txBody>
      </p:sp>
    </p:spTree>
    <p:extLst>
      <p:ext uri="{BB962C8B-B14F-4D97-AF65-F5344CB8AC3E}">
        <p14:creationId xmlns:p14="http://schemas.microsoft.com/office/powerpoint/2010/main" val="4188409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14598" y="124125"/>
            <a:ext cx="5993206" cy="2285039"/>
          </a:xfrm>
        </p:spPr>
        <p:txBody>
          <a:bodyPr vert="horz" lIns="91440" tIns="45720" rIns="91440" bIns="45720" rtlCol="0" anchor="b">
            <a:noAutofit/>
          </a:bodyPr>
          <a:lstStyle/>
          <a:p>
            <a:r>
              <a:rPr lang="en-US" kern="1200" dirty="0">
                <a:solidFill>
                  <a:schemeClr val="tx1"/>
                </a:solidFill>
                <a:latin typeface="+mj-lt"/>
                <a:ea typeface="+mj-ea"/>
                <a:cs typeface="+mj-cs"/>
              </a:rPr>
              <a:t>The European Central Bank (ECB): </a:t>
            </a:r>
            <a:r>
              <a:rPr lang="en-US" dirty="0">
                <a:solidFill>
                  <a:schemeClr val="tx1"/>
                </a:solidFill>
                <a:latin typeface="+mj-lt"/>
              </a:rPr>
              <a:t>Digital Euro is </a:t>
            </a:r>
            <a:r>
              <a:rPr lang="en-US" dirty="0">
                <a:solidFill>
                  <a:schemeClr val="tx1"/>
                </a:solidFill>
                <a:latin typeface="+mj-lt"/>
                <a:cs typeface="+mj-cs"/>
              </a:rPr>
              <a:t>Now in the Preparation Stage</a:t>
            </a:r>
            <a:br>
              <a:rPr lang="en-US" kern="1200" dirty="0">
                <a:solidFill>
                  <a:schemeClr val="tx1"/>
                </a:solidFill>
                <a:latin typeface="+mj-lt"/>
                <a:ea typeface="+mj-ea"/>
                <a:cs typeface="+mj-cs"/>
              </a:rPr>
            </a:br>
            <a:r>
              <a:rPr lang="en-US" sz="1800" kern="1200" dirty="0">
                <a:solidFill>
                  <a:schemeClr val="tx1"/>
                </a:solidFill>
                <a:latin typeface="+mj-lt"/>
                <a:ea typeface="+mj-ea"/>
                <a:cs typeface="+mj-cs"/>
              </a:rPr>
              <a:t>As of November 1, 2023</a:t>
            </a:r>
          </a:p>
        </p:txBody>
      </p:sp>
      <p:sp>
        <p:nvSpPr>
          <p:cNvPr id="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201956" y="2720060"/>
            <a:ext cx="6597678" cy="2701772"/>
          </a:xfrm>
        </p:spPr>
        <p:txBody>
          <a:bodyPr vert="horz" lIns="91440" tIns="45720" rIns="91440" bIns="45720" rtlCol="0" anchor="t">
            <a:normAutofit/>
          </a:bodyPr>
          <a:lstStyle/>
          <a:p>
            <a:r>
              <a:rPr lang="en-US" sz="1600" dirty="0">
                <a:solidFill>
                  <a:schemeClr val="tx1"/>
                </a:solidFill>
                <a:latin typeface="+mn-lt"/>
                <a:cs typeface="+mn-cs"/>
              </a:rPr>
              <a:t>Per </a:t>
            </a:r>
            <a:r>
              <a:rPr lang="en-US" sz="1600" dirty="0">
                <a:latin typeface="+mn-lt"/>
              </a:rPr>
              <a:t>the ECB’s 10/18/2023 </a:t>
            </a:r>
            <a:r>
              <a:rPr lang="en-US" sz="1600" u="sng" dirty="0">
                <a:latin typeface="+mn-lt"/>
                <a:hlinkClick r:id="rId3"/>
              </a:rPr>
              <a:t>press release</a:t>
            </a:r>
            <a:r>
              <a:rPr lang="en-US" sz="1600" dirty="0">
                <a:latin typeface="+mn-lt"/>
              </a:rPr>
              <a:t>: ““[T]he ECB has designed a digital euro that would be widely accessible to citizens and businesses through distribution by </a:t>
            </a:r>
            <a:r>
              <a:rPr lang="en-US" sz="1600" b="1" dirty="0">
                <a:latin typeface="+mn-lt"/>
              </a:rPr>
              <a:t>supervised intermediaries</a:t>
            </a:r>
            <a:r>
              <a:rPr lang="en-US" sz="1600" dirty="0">
                <a:latin typeface="+mn-lt"/>
              </a:rPr>
              <a:t>, such as banks.</a:t>
            </a:r>
          </a:p>
          <a:p>
            <a:r>
              <a:rPr lang="en-US" sz="1600" dirty="0">
                <a:latin typeface="+mn-lt"/>
              </a:rPr>
              <a:t>“The design envisages the digital euro as a digital form of cash that could be used for all digital payments throughout the euro area. It would be widely accessible, free for basic use and available both online and offline. It would offer the highest level of privacy and allow users to settle payments instantly in central bank money. It could be used from person to person, at the point of sale, in e-commerce and in government transactions.”</a:t>
            </a:r>
          </a:p>
          <a:p>
            <a:endParaRPr lang="en-US" dirty="0">
              <a:solidFill>
                <a:schemeClr val="tx1"/>
              </a:solidFill>
              <a:latin typeface="+mn-lt"/>
              <a:cs typeface="+mn-cs"/>
            </a:endParaRPr>
          </a:p>
          <a:p>
            <a:endParaRPr lang="en-US" dirty="0">
              <a:solidFill>
                <a:schemeClr val="tx1"/>
              </a:solidFill>
              <a:latin typeface="+mn-lt"/>
              <a:cs typeface="+mn-cs"/>
            </a:endParaRPr>
          </a:p>
        </p:txBody>
      </p:sp>
      <p:pic>
        <p:nvPicPr>
          <p:cNvPr id="6" name="Picture 5">
            <a:extLst>
              <a:ext uri="{FF2B5EF4-FFF2-40B4-BE49-F238E27FC236}">
                <a16:creationId xmlns:a16="http://schemas.microsoft.com/office/drawing/2014/main" id="{F9948F26-B308-4BE1-89E5-C0A54EC492D6}"/>
              </a:ext>
            </a:extLst>
          </p:cNvPr>
          <p:cNvPicPr>
            <a:picLocks noChangeAspect="1"/>
          </p:cNvPicPr>
          <p:nvPr/>
        </p:nvPicPr>
        <p:blipFill rotWithShape="1">
          <a:blip r:embed="rId4"/>
          <a:srcRect t="1975" r="2363" b="5818"/>
          <a:stretch/>
        </p:blipFill>
        <p:spPr>
          <a:xfrm>
            <a:off x="7192178" y="185745"/>
            <a:ext cx="4732020" cy="5068630"/>
          </a:xfrm>
          <a:prstGeom prst="rect">
            <a:avLst/>
          </a:prstGeom>
        </p:spPr>
      </p:pic>
      <p:sp>
        <p:nvSpPr>
          <p:cNvPr id="8" name="Content Placeholder 2">
            <a:extLst>
              <a:ext uri="{FF2B5EF4-FFF2-40B4-BE49-F238E27FC236}">
                <a16:creationId xmlns:a16="http://schemas.microsoft.com/office/drawing/2014/main" id="{E13EB70D-956B-4358-AFDE-92DB75EE1645}"/>
              </a:ext>
            </a:extLst>
          </p:cNvPr>
          <p:cNvSpPr txBox="1">
            <a:spLocks/>
          </p:cNvSpPr>
          <p:nvPr/>
        </p:nvSpPr>
        <p:spPr>
          <a:xfrm>
            <a:off x="201957" y="5440120"/>
            <a:ext cx="11722242" cy="118117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595959"/>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rgbClr val="595959"/>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latin typeface="+mn-lt"/>
                <a:cs typeface="+mn-cs"/>
              </a:rPr>
              <a:t>The ECB has signaled that THERE WILL BE CONTROL.  In the same press release, the ECB stated that there will be limitations on the amounts of Digital Euros that individuals or businesses may hold in their digital wallets. Page 12 of the summary report that was issued at the conclusion of the investigation stage states, “Holding limits were identified as an effective tool and would therefore be included in the design of a digital euro.” Those limits will prevent the accumulation or saving of the digital euros.</a:t>
            </a:r>
            <a:endParaRPr lang="en-US" dirty="0">
              <a:solidFill>
                <a:schemeClr val="tx1"/>
              </a:solidFill>
              <a:latin typeface="+mn-lt"/>
              <a:cs typeface="+mn-cs"/>
            </a:endParaRPr>
          </a:p>
        </p:txBody>
      </p:sp>
    </p:spTree>
    <p:extLst>
      <p:ext uri="{BB962C8B-B14F-4D97-AF65-F5344CB8AC3E}">
        <p14:creationId xmlns:p14="http://schemas.microsoft.com/office/powerpoint/2010/main" val="111666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6F4C891B-62D0-4250-AEB7-0F42BAD78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2844800" y="121920"/>
            <a:ext cx="8139940" cy="1422400"/>
          </a:xfrm>
        </p:spPr>
        <p:txBody>
          <a:bodyPr vert="horz" lIns="91440" tIns="45720" rIns="91440" bIns="45720" rtlCol="0" anchor="b">
            <a:normAutofit/>
          </a:bodyPr>
          <a:lstStyle/>
          <a:p>
            <a:r>
              <a:rPr lang="en-US" sz="4000" kern="1200" dirty="0">
                <a:solidFill>
                  <a:schemeClr val="tx1"/>
                </a:solidFill>
                <a:latin typeface="+mj-lt"/>
                <a:ea typeface="+mj-ea"/>
                <a:cs typeface="+mj-cs"/>
              </a:rPr>
              <a:t>Disclaimer</a:t>
            </a:r>
          </a:p>
        </p:txBody>
      </p:sp>
      <p:pic>
        <p:nvPicPr>
          <p:cNvPr id="61" name="Graphic 60" descr="Diploma Roll">
            <a:extLst>
              <a:ext uri="{FF2B5EF4-FFF2-40B4-BE49-F238E27FC236}">
                <a16:creationId xmlns:a16="http://schemas.microsoft.com/office/drawing/2014/main" id="{CE80CB91-4CC3-E74E-329C-CA5ACEC2D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920" y="426086"/>
            <a:ext cx="1798320" cy="1666240"/>
          </a:xfrm>
          <a:prstGeom prst="rect">
            <a:avLst/>
          </a:prstGeom>
        </p:spPr>
      </p:pic>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838200" y="2011680"/>
            <a:ext cx="10515208" cy="4521200"/>
          </a:xfrm>
        </p:spPr>
        <p:txBody>
          <a:bodyPr vert="horz" lIns="91440" tIns="45720" rIns="91440" bIns="45720" rtlCol="0" anchor="t">
            <a:noAutofit/>
          </a:bodyPr>
          <a:lstStyle/>
          <a:p>
            <a:r>
              <a:rPr lang="en-US" sz="1600" dirty="0">
                <a:solidFill>
                  <a:schemeClr val="tx1"/>
                </a:solidFill>
                <a:latin typeface="+mn-lt"/>
                <a:cs typeface="+mn-cs"/>
              </a:rPr>
              <a:t>This talk is for educational purposes only. This is NOT financial, investment, or legal advice. </a:t>
            </a:r>
          </a:p>
          <a:p>
            <a:r>
              <a:rPr lang="en-US" sz="1600" dirty="0">
                <a:solidFill>
                  <a:schemeClr val="tx1"/>
                </a:solidFill>
                <a:latin typeface="+mn-lt"/>
                <a:cs typeface="+mn-cs"/>
              </a:rPr>
              <a:t>You are solely responsible for your own financial decisions.</a:t>
            </a:r>
          </a:p>
          <a:p>
            <a:r>
              <a:rPr lang="en-US" sz="1600" dirty="0">
                <a:solidFill>
                  <a:schemeClr val="tx1"/>
                </a:solidFill>
                <a:latin typeface="+mn-lt"/>
                <a:cs typeface="+mn-cs"/>
              </a:rPr>
              <a:t>This is not a recommendation to buy or sell any particular financial instrument or commodity. There is a substantial risk of loss associated with trading currencies, securities, options on equities and options on futures. Futures, options, commodity and currency trading all have large potential rewards, but they also have large potential risk and may result in monetary losses. You must be aware of the risks and be willing to accept them in order to invest or trade in the financial markets. Trading securities is not suitable for everyone. Do not trade with money that you cannot afford to lose.  </a:t>
            </a:r>
          </a:p>
          <a:p>
            <a:r>
              <a:rPr lang="en-US" sz="1600" dirty="0">
                <a:solidFill>
                  <a:schemeClr val="tx1"/>
                </a:solidFill>
                <a:latin typeface="+mn-lt"/>
                <a:cs typeface="+mn-cs"/>
              </a:rPr>
              <a:t>You should consult your Registered Financial Advisor and your Risk Trading Plan before ever investing or trading any financial instrument or commodity.</a:t>
            </a:r>
          </a:p>
          <a:p>
            <a:r>
              <a:rPr lang="en-US" sz="1600" dirty="0">
                <a:solidFill>
                  <a:schemeClr val="tx1"/>
                </a:solidFill>
                <a:latin typeface="+mn-lt"/>
                <a:cs typeface="+mn-cs"/>
              </a:rPr>
              <a:t>CFTC (Commodity Futures Trading Commission) RULE 4.41 – HYPOTHETICAL OR SIMULATED PERFORMANCE RESULTS HAVE CERTAIN LIMITATIONS. UNLIKE AN ACTUAL PERFORMANCE RECORD, SIMULATED RESULTS DO NOT REPRESENT ACTUAL TRADING. ALSO, SINCE THE TRADES HAVE NOT BEEN EXECUTED, THE RESULTS MAY HAVE UNDER-OR-OVER COMPENSATED FOR THE IMPACT, IF ANY, OF CERTAIN MARKET FACTORS, SUCH AS LACK OF LIQUIDITY. SIMULATED TRADING PROGRAMS IN GENERAL ARE ALSO SUBJECT TO THE FACT THAT THEY ARE DESIGNED WITH THE BENEFIT OF HINDSIGHT. NO REPRESENTATION IS BEING MADE THAT ANY ACCOUNT WILL OR IS LIKELY TO ACHIEVE PROFIT OR LOSSES SIMILAR TO THOSE SHOWN.</a:t>
            </a:r>
          </a:p>
        </p:txBody>
      </p:sp>
    </p:spTree>
    <p:extLst>
      <p:ext uri="{BB962C8B-B14F-4D97-AF65-F5344CB8AC3E}">
        <p14:creationId xmlns:p14="http://schemas.microsoft.com/office/powerpoint/2010/main" val="270584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396240" y="331216"/>
            <a:ext cx="4124960" cy="2027376"/>
          </a:xfrm>
        </p:spPr>
        <p:txBody>
          <a:bodyPr vert="horz" lIns="91440" tIns="45720" rIns="91440" bIns="45720" rtlCol="0" anchor="b">
            <a:normAutofit/>
          </a:bodyPr>
          <a:lstStyle/>
          <a:p>
            <a:r>
              <a:rPr lang="en-US" sz="2200" kern="1200" dirty="0">
                <a:solidFill>
                  <a:schemeClr val="tx1"/>
                </a:solidFill>
                <a:latin typeface="+mj-lt"/>
                <a:ea typeface="+mj-ea"/>
                <a:cs typeface="+mj-cs"/>
              </a:rPr>
              <a:t>The European Central Bank (ECB): Now in the Preparation Stage for a Digital Euro – Will Europeans Be Able to Continue to Use Cash, and For How Long?</a:t>
            </a:r>
          </a:p>
        </p:txBody>
      </p:sp>
      <p:sp>
        <p:nvSpPr>
          <p:cNvPr id="3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56D9793-4DA1-4ABE-9C59-E90326E8EC2C}"/>
              </a:ext>
            </a:extLst>
          </p:cNvPr>
          <p:cNvSpPr>
            <a:spLocks noGrp="1"/>
          </p:cNvSpPr>
          <p:nvPr>
            <p:ph idx="1"/>
          </p:nvPr>
        </p:nvSpPr>
        <p:spPr>
          <a:xfrm>
            <a:off x="396240" y="2689807"/>
            <a:ext cx="4236720" cy="4022277"/>
          </a:xfrm>
        </p:spPr>
        <p:txBody>
          <a:bodyPr vert="horz" lIns="91440" tIns="45720" rIns="91440" bIns="45720" rtlCol="0" anchor="t">
            <a:normAutofit lnSpcReduction="10000"/>
          </a:bodyPr>
          <a:lstStyle/>
          <a:p>
            <a:r>
              <a:rPr lang="en-US" sz="1900" dirty="0">
                <a:solidFill>
                  <a:schemeClr val="tx1"/>
                </a:solidFill>
                <a:latin typeface="+mn-lt"/>
                <a:cs typeface="+mn-cs"/>
              </a:rPr>
              <a:t>Although President Lagarde said in her </a:t>
            </a:r>
            <a:r>
              <a:rPr lang="en-US" sz="1900" u="sng" dirty="0">
                <a:solidFill>
                  <a:schemeClr val="tx1"/>
                </a:solidFill>
                <a:latin typeface="+mn-lt"/>
                <a:cs typeface="+mn-cs"/>
                <a:hlinkClick r:id="rId3"/>
              </a:rPr>
              <a:t>video announcement</a:t>
            </a:r>
            <a:r>
              <a:rPr lang="en-US" sz="1900" dirty="0">
                <a:solidFill>
                  <a:schemeClr val="tx1"/>
                </a:solidFill>
                <a:latin typeface="+mn-lt"/>
                <a:cs typeface="+mn-cs"/>
              </a:rPr>
              <a:t> that “Cash is here to stay,” “You will have all options: cash and digital cash,” and “Cash or digital, the choice will be yours”, she has also been caught on video in a prank call, acknowledging that spending more than 1,000 Euros in cash is already illegal and puts you on the “gray market,” subject to fines and/or arrest, and went even further to state that </a:t>
            </a:r>
            <a:r>
              <a:rPr lang="en-US" sz="1900" dirty="0">
                <a:solidFill>
                  <a:schemeClr val="tx1"/>
                </a:solidFill>
                <a:highlight>
                  <a:srgbClr val="FFFF00"/>
                </a:highlight>
                <a:latin typeface="+mn-lt"/>
                <a:cs typeface="+mn-cs"/>
              </a:rPr>
              <a:t>she feels that it is “dangerous” to permit an individual to spend 300 or 400 euros in cash in total anonymity.</a:t>
            </a:r>
          </a:p>
          <a:p>
            <a:endParaRPr lang="en-US" sz="1500" dirty="0">
              <a:solidFill>
                <a:schemeClr val="tx1"/>
              </a:solidFill>
              <a:latin typeface="+mn-lt"/>
              <a:cs typeface="+mn-cs"/>
            </a:endParaRPr>
          </a:p>
        </p:txBody>
      </p:sp>
      <p:pic>
        <p:nvPicPr>
          <p:cNvPr id="6" name="Picture 5">
            <a:extLst>
              <a:ext uri="{FF2B5EF4-FFF2-40B4-BE49-F238E27FC236}">
                <a16:creationId xmlns:a16="http://schemas.microsoft.com/office/drawing/2014/main" id="{F9948F26-B308-4BE1-89E5-C0A54EC492D6}"/>
              </a:ext>
            </a:extLst>
          </p:cNvPr>
          <p:cNvPicPr>
            <a:picLocks noChangeAspect="1"/>
          </p:cNvPicPr>
          <p:nvPr/>
        </p:nvPicPr>
        <p:blipFill>
          <a:blip r:embed="rId4"/>
          <a:stretch/>
        </p:blipFill>
        <p:spPr>
          <a:xfrm>
            <a:off x="4834696" y="640080"/>
            <a:ext cx="6542920" cy="5577840"/>
          </a:xfrm>
          <a:prstGeom prst="rect">
            <a:avLst/>
          </a:prstGeom>
        </p:spPr>
      </p:pic>
    </p:spTree>
    <p:extLst>
      <p:ext uri="{BB962C8B-B14F-4D97-AF65-F5344CB8AC3E}">
        <p14:creationId xmlns:p14="http://schemas.microsoft.com/office/powerpoint/2010/main" val="3872051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57071" y="1157591"/>
            <a:ext cx="9099255" cy="3813243"/>
          </a:xfrm>
        </p:spPr>
        <p:txBody>
          <a:bodyPr anchor="ctr">
            <a:normAutofit fontScale="90000"/>
          </a:bodyPr>
          <a:lstStyle/>
          <a:p>
            <a:pPr algn="ctr"/>
            <a:r>
              <a:rPr lang="en-US" sz="7200" dirty="0">
                <a:solidFill>
                  <a:srgbClr val="454545"/>
                </a:solidFill>
              </a:rPr>
              <a:t>TOKENIZATION OF PRIVATE ASSETS ON the GLOBAL UNIFIED LEDGER</a:t>
            </a:r>
          </a:p>
        </p:txBody>
      </p:sp>
      <p:pic>
        <p:nvPicPr>
          <p:cNvPr id="19" name="Picture 18">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91427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8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8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100" kern="1200">
                <a:solidFill>
                  <a:schemeClr val="tx1"/>
                </a:solidFill>
                <a:latin typeface="+mj-lt"/>
                <a:ea typeface="+mj-ea"/>
                <a:cs typeface="+mj-cs"/>
              </a:rPr>
              <a:t>BIS Plan To Tokenize All Privately-Held Assets on a Global Unified Ledger</a:t>
            </a:r>
          </a:p>
        </p:txBody>
      </p:sp>
      <p:pic>
        <p:nvPicPr>
          <p:cNvPr id="4" name="Picture 3" descr="A close-up of a puzzle&#10;&#10;Description automatically generated">
            <a:extLst>
              <a:ext uri="{FF2B5EF4-FFF2-40B4-BE49-F238E27FC236}">
                <a16:creationId xmlns:a16="http://schemas.microsoft.com/office/drawing/2014/main" id="{6E2B7195-DDBB-4C37-9F19-976E29A78317}"/>
              </a:ext>
            </a:extLst>
          </p:cNvPr>
          <p:cNvPicPr>
            <a:picLocks noChangeAspect="1"/>
          </p:cNvPicPr>
          <p:nvPr/>
        </p:nvPicPr>
        <p:blipFill rotWithShape="1">
          <a:blip r:embed="rId3"/>
          <a:srcRect r="1575" b="-1"/>
          <a:stretch/>
        </p:blipFill>
        <p:spPr>
          <a:xfrm>
            <a:off x="6719367" y="2591154"/>
            <a:ext cx="4788505" cy="2943434"/>
          </a:xfrm>
          <a:prstGeom prst="rect">
            <a:avLst/>
          </a:prstGeom>
        </p:spPr>
      </p:pic>
      <p:sp>
        <p:nvSpPr>
          <p:cNvPr id="97" name="Freeform: Shape 8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1041193560"/>
              </p:ext>
            </p:extLst>
          </p:nvPr>
        </p:nvGraphicFramePr>
        <p:xfrm>
          <a:off x="1137034" y="2198362"/>
          <a:ext cx="4958966" cy="3917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046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100" kern="1200">
                <a:solidFill>
                  <a:schemeClr val="tx1"/>
                </a:solidFill>
                <a:latin typeface="+mj-lt"/>
                <a:ea typeface="+mj-ea"/>
                <a:cs typeface="+mj-cs"/>
              </a:rPr>
              <a:t>BIS Plan To Tokenize All Privately-Held Assets on a Global Unified Ledger</a:t>
            </a:r>
          </a:p>
        </p:txBody>
      </p:sp>
      <p:pic>
        <p:nvPicPr>
          <p:cNvPr id="4" name="Picture 3">
            <a:extLst>
              <a:ext uri="{FF2B5EF4-FFF2-40B4-BE49-F238E27FC236}">
                <a16:creationId xmlns:a16="http://schemas.microsoft.com/office/drawing/2014/main" id="{6E2B7195-DDBB-4C37-9F19-976E29A78317}"/>
              </a:ext>
            </a:extLst>
          </p:cNvPr>
          <p:cNvPicPr>
            <a:picLocks noChangeAspect="1"/>
          </p:cNvPicPr>
          <p:nvPr/>
        </p:nvPicPr>
        <p:blipFill rotWithShape="1">
          <a:blip r:embed="rId3"/>
          <a:stretch/>
        </p:blipFill>
        <p:spPr>
          <a:xfrm>
            <a:off x="6145415" y="2228195"/>
            <a:ext cx="5997170" cy="3103534"/>
          </a:xfrm>
          <a:prstGeom prst="rect">
            <a:avLst/>
          </a:prstGeom>
        </p:spPr>
      </p:pic>
      <p:sp>
        <p:nvSpPr>
          <p:cNvPr id="89" name="Freeform: Shape 8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133635441"/>
              </p:ext>
            </p:extLst>
          </p:nvPr>
        </p:nvGraphicFramePr>
        <p:xfrm>
          <a:off x="175098" y="2198362"/>
          <a:ext cx="5920902" cy="3917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9601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8" name="Rectangle 7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1115568" y="285135"/>
            <a:ext cx="10405872" cy="1406013"/>
          </a:xfrm>
        </p:spPr>
        <p:txBody>
          <a:bodyPr vert="horz" lIns="91440" tIns="45720" rIns="91440" bIns="45720" rtlCol="0" anchor="ctr">
            <a:normAutofit/>
          </a:bodyPr>
          <a:lstStyle/>
          <a:p>
            <a:r>
              <a:rPr lang="en-US" sz="4000" dirty="0">
                <a:solidFill>
                  <a:schemeClr val="tx1"/>
                </a:solidFill>
                <a:latin typeface="+mj-lt"/>
                <a:cs typeface="+mj-cs"/>
              </a:rPr>
              <a:t>BIS Plan To Tokenize All Privately-Held Assets on a Global Unified Ledger</a:t>
            </a:r>
          </a:p>
        </p:txBody>
      </p:sp>
      <p:sp>
        <p:nvSpPr>
          <p:cNvPr id="80" name="Rectangle 7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2B7195-DDBB-4C37-9F19-976E29A78317}"/>
              </a:ext>
            </a:extLst>
          </p:cNvPr>
          <p:cNvPicPr>
            <a:picLocks noChangeAspect="1"/>
          </p:cNvPicPr>
          <p:nvPr/>
        </p:nvPicPr>
        <p:blipFill rotWithShape="1">
          <a:blip r:embed="rId3"/>
          <a:srcRect/>
          <a:stretch/>
        </p:blipFill>
        <p:spPr>
          <a:xfrm>
            <a:off x="0" y="2369033"/>
            <a:ext cx="7698658" cy="4027342"/>
          </a:xfrm>
          <a:prstGeom prst="rect">
            <a:avLst/>
          </a:prstGeom>
        </p:spPr>
      </p:pic>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3752381871"/>
              </p:ext>
            </p:extLst>
          </p:nvPr>
        </p:nvGraphicFramePr>
        <p:xfrm>
          <a:off x="7698657" y="2018805"/>
          <a:ext cx="4391743" cy="4839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418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8" name="Rectangle 77">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1115568" y="285135"/>
            <a:ext cx="10405872" cy="1406013"/>
          </a:xfrm>
        </p:spPr>
        <p:txBody>
          <a:bodyPr vert="horz" lIns="91440" tIns="45720" rIns="91440" bIns="45720" rtlCol="0" anchor="ctr">
            <a:normAutofit/>
          </a:bodyPr>
          <a:lstStyle/>
          <a:p>
            <a:r>
              <a:rPr lang="en-US" sz="4000" dirty="0">
                <a:solidFill>
                  <a:schemeClr val="tx1"/>
                </a:solidFill>
                <a:latin typeface="+mj-lt"/>
                <a:cs typeface="+mj-cs"/>
              </a:rPr>
              <a:t>David Rogers Webb and The Great Taking</a:t>
            </a:r>
          </a:p>
        </p:txBody>
      </p:sp>
      <p:sp>
        <p:nvSpPr>
          <p:cNvPr id="80" name="Rectangle 79">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2B7195-DDBB-4C37-9F19-976E29A78317}"/>
              </a:ext>
            </a:extLst>
          </p:cNvPr>
          <p:cNvPicPr>
            <a:picLocks noChangeAspect="1"/>
          </p:cNvPicPr>
          <p:nvPr/>
        </p:nvPicPr>
        <p:blipFill rotWithShape="1">
          <a:blip r:embed="rId3"/>
          <a:srcRect/>
          <a:stretch/>
        </p:blipFill>
        <p:spPr>
          <a:xfrm>
            <a:off x="803126" y="1669273"/>
            <a:ext cx="4508176" cy="5060616"/>
          </a:xfrm>
          <a:prstGeom prst="rect">
            <a:avLst/>
          </a:prstGeom>
        </p:spPr>
      </p:pic>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1861178038"/>
              </p:ext>
            </p:extLst>
          </p:nvPr>
        </p:nvGraphicFramePr>
        <p:xfrm>
          <a:off x="6467915" y="2007133"/>
          <a:ext cx="5254693" cy="4839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3000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t>How many of you have heard this phrase from the WEF (World Economic Forum)?</a:t>
            </a:r>
            <a:endParaRPr lang="en-US" sz="5400" dirty="0">
              <a:solidFill>
                <a:schemeClr val="tx1"/>
              </a:solidFill>
              <a:latin typeface="+mj-lt"/>
              <a:cs typeface="+mj-cs"/>
            </a:endParaRP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538217718"/>
              </p:ext>
            </p:extLst>
          </p:nvPr>
        </p:nvGraphicFramePr>
        <p:xfrm>
          <a:off x="572494" y="2071316"/>
          <a:ext cx="6031506"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 person&#10;&#10;Description automatically generated">
            <a:extLst>
              <a:ext uri="{FF2B5EF4-FFF2-40B4-BE49-F238E27FC236}">
                <a16:creationId xmlns:a16="http://schemas.microsoft.com/office/drawing/2014/main" id="{B7BFCE48-C808-4BA8-8067-6482D683A26F}"/>
              </a:ext>
            </a:extLst>
          </p:cNvPr>
          <p:cNvPicPr>
            <a:picLocks noChangeAspect="1"/>
          </p:cNvPicPr>
          <p:nvPr/>
        </p:nvPicPr>
        <p:blipFill>
          <a:blip r:embed="rId8"/>
          <a:stretch>
            <a:fillRect/>
          </a:stretch>
        </p:blipFill>
        <p:spPr>
          <a:xfrm>
            <a:off x="6604000" y="1902363"/>
            <a:ext cx="5391867" cy="4852090"/>
          </a:xfrm>
          <a:prstGeom prst="rect">
            <a:avLst/>
          </a:prstGeom>
        </p:spPr>
      </p:pic>
    </p:spTree>
    <p:extLst>
      <p:ext uri="{BB962C8B-B14F-4D97-AF65-F5344CB8AC3E}">
        <p14:creationId xmlns:p14="http://schemas.microsoft.com/office/powerpoint/2010/main" val="4050844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7200" dirty="0">
                <a:solidFill>
                  <a:srgbClr val="454545"/>
                </a:solidFill>
              </a:rPr>
              <a:t>WHAT CAN WE DO?</a:t>
            </a:r>
          </a:p>
        </p:txBody>
      </p:sp>
      <p:pic>
        <p:nvPicPr>
          <p:cNvPr id="27" name="Picture 26">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53559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solidFill>
                  <a:schemeClr val="tx1"/>
                </a:solidFill>
                <a:latin typeface="+mj-lt"/>
                <a:cs typeface="+mj-cs"/>
              </a:rPr>
              <a:t>Have a Means of Food Production and Learn Foraging Skills </a:t>
            </a: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4084092981"/>
              </p:ext>
            </p:extLst>
          </p:nvPr>
        </p:nvGraphicFramePr>
        <p:xfrm>
          <a:off x="572493" y="2071316"/>
          <a:ext cx="11137726" cy="2256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Graphical user interface&#10;&#10;Description automatically generated">
            <a:extLst>
              <a:ext uri="{FF2B5EF4-FFF2-40B4-BE49-F238E27FC236}">
                <a16:creationId xmlns:a16="http://schemas.microsoft.com/office/drawing/2014/main" id="{990977DC-4B19-4ABA-8AEF-1A6CF11A55A6}"/>
              </a:ext>
            </a:extLst>
          </p:cNvPr>
          <p:cNvPicPr>
            <a:picLocks noChangeAspect="1"/>
          </p:cNvPicPr>
          <p:nvPr/>
        </p:nvPicPr>
        <p:blipFill>
          <a:blip r:embed="rId8"/>
          <a:stretch>
            <a:fillRect/>
          </a:stretch>
        </p:blipFill>
        <p:spPr>
          <a:xfrm>
            <a:off x="572493" y="4327373"/>
            <a:ext cx="10224493" cy="2292380"/>
          </a:xfrm>
          <a:prstGeom prst="rect">
            <a:avLst/>
          </a:prstGeom>
        </p:spPr>
      </p:pic>
    </p:spTree>
    <p:extLst>
      <p:ext uri="{BB962C8B-B14F-4D97-AF65-F5344CB8AC3E}">
        <p14:creationId xmlns:p14="http://schemas.microsoft.com/office/powerpoint/2010/main" val="152365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Over head shot of cauliflower on a wheelbarrow in the middle of the field">
            <a:extLst>
              <a:ext uri="{FF2B5EF4-FFF2-40B4-BE49-F238E27FC236}">
                <a16:creationId xmlns:a16="http://schemas.microsoft.com/office/drawing/2014/main" id="{A0528C1D-D357-F121-F036-531A14F98412}"/>
              </a:ext>
            </a:extLst>
          </p:cNvPr>
          <p:cNvPicPr>
            <a:picLocks noChangeAspect="1"/>
          </p:cNvPicPr>
          <p:nvPr/>
        </p:nvPicPr>
        <p:blipFill rotWithShape="1">
          <a:blip r:embed="rId3"/>
          <a:srcRect l="2083" r="3799" b="-1"/>
          <a:stretch/>
        </p:blipFill>
        <p:spPr>
          <a:xfrm>
            <a:off x="4513634" y="10"/>
            <a:ext cx="7678364" cy="6857990"/>
          </a:xfrm>
          <a:prstGeom prst="rect">
            <a:avLst/>
          </a:prstGeom>
        </p:spPr>
      </p:pic>
      <p:sp>
        <p:nvSpPr>
          <p:cNvPr id="48" name="Rectangle 4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294641" y="365125"/>
            <a:ext cx="4135120" cy="1899912"/>
          </a:xfrm>
        </p:spPr>
        <p:txBody>
          <a:bodyPr vert="horz" lIns="91440" tIns="45720" rIns="91440" bIns="45720" rtlCol="0" anchor="ctr">
            <a:normAutofit/>
          </a:bodyPr>
          <a:lstStyle/>
          <a:p>
            <a:r>
              <a:rPr lang="en-US" sz="4000" dirty="0">
                <a:solidFill>
                  <a:schemeClr val="tx1"/>
                </a:solidFill>
                <a:latin typeface="+mj-lt"/>
                <a:cs typeface="+mj-cs"/>
              </a:rPr>
              <a:t>Find and Buy Food From a Local Farmer</a:t>
            </a:r>
          </a:p>
        </p:txBody>
      </p:sp>
      <p:sp>
        <p:nvSpPr>
          <p:cNvPr id="40" name="Content Placeholder 2">
            <a:extLst>
              <a:ext uri="{FF2B5EF4-FFF2-40B4-BE49-F238E27FC236}">
                <a16:creationId xmlns:a16="http://schemas.microsoft.com/office/drawing/2014/main" id="{60106C6B-49E2-4E93-AEC3-AA4886AC999D}"/>
              </a:ext>
            </a:extLst>
          </p:cNvPr>
          <p:cNvSpPr>
            <a:spLocks noGrp="1"/>
          </p:cNvSpPr>
          <p:nvPr>
            <p:ph idx="1"/>
          </p:nvPr>
        </p:nvSpPr>
        <p:spPr>
          <a:xfrm>
            <a:off x="175098" y="2434201"/>
            <a:ext cx="4036979" cy="4058674"/>
          </a:xfrm>
        </p:spPr>
        <p:txBody>
          <a:bodyPr vert="horz" lIns="91440" tIns="45720" rIns="91440" bIns="45720" rtlCol="0">
            <a:normAutofit/>
          </a:bodyPr>
          <a:lstStyle/>
          <a:p>
            <a:r>
              <a:rPr lang="en-US" sz="2000" dirty="0">
                <a:solidFill>
                  <a:schemeClr val="tx1"/>
                </a:solidFill>
                <a:latin typeface="+mn-lt"/>
                <a:cs typeface="+mn-cs"/>
              </a:rPr>
              <a:t>Find and make relationships with local farmers.  Buy your food from a local farmer.  The least dependent that you can be on the major supermarket chains, the better off you will be.  </a:t>
            </a:r>
          </a:p>
          <a:p>
            <a:r>
              <a:rPr lang="en-US" sz="2000" dirty="0">
                <a:solidFill>
                  <a:schemeClr val="tx1"/>
                </a:solidFill>
                <a:latin typeface="+mn-lt"/>
                <a:cs typeface="+mn-cs"/>
              </a:rPr>
              <a:t>When times get tough, you may be able to barter with your local farmer. </a:t>
            </a:r>
          </a:p>
          <a:p>
            <a:r>
              <a:rPr lang="en-US" sz="2000" dirty="0">
                <a:solidFill>
                  <a:schemeClr val="tx1"/>
                </a:solidFill>
                <a:latin typeface="+mn-lt"/>
                <a:cs typeface="+mn-cs"/>
              </a:rPr>
              <a:t>Start growing a garden!</a:t>
            </a:r>
          </a:p>
        </p:txBody>
      </p:sp>
    </p:spTree>
    <p:extLst>
      <p:ext uri="{BB962C8B-B14F-4D97-AF65-F5344CB8AC3E}">
        <p14:creationId xmlns:p14="http://schemas.microsoft.com/office/powerpoint/2010/main" val="27856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76E6-8E55-4532-B4C9-362459A30A05}"/>
              </a:ext>
            </a:extLst>
          </p:cNvPr>
          <p:cNvSpPr>
            <a:spLocks noGrp="1"/>
          </p:cNvSpPr>
          <p:nvPr>
            <p:ph type="title"/>
          </p:nvPr>
        </p:nvSpPr>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Who am I?</a:t>
            </a:r>
          </a:p>
        </p:txBody>
      </p:sp>
      <p:sp>
        <p:nvSpPr>
          <p:cNvPr id="20" name="Text 2"/>
          <p:cNvSpPr/>
          <p:nvPr/>
        </p:nvSpPr>
        <p:spPr>
          <a:xfrm>
            <a:off x="838200" y="1461299"/>
            <a:ext cx="10462846" cy="958339"/>
          </a:xfrm>
          <a:prstGeom prst="rect">
            <a:avLst/>
          </a:prstGeom>
        </p:spPr>
        <p:txBody>
          <a:bodyPr wrap="square">
            <a:spAutoFit/>
          </a:bodyPr>
          <a:lstStyle/>
          <a:p>
            <a:pPr>
              <a:lnSpc>
                <a:spcPct val="150000"/>
              </a:lnSpc>
            </a:pPr>
            <a:r>
              <a:rPr lang="en-US" sz="2000" dirty="0">
                <a:solidFill>
                  <a:srgbClr val="D24726"/>
                </a:solidFill>
                <a:latin typeface="Segoe UI Semibold" panose="020B0702040204020203" pitchFamily="34" charset="0"/>
                <a:ea typeface="Segoe UI Semibold" panose="020B0702040204020203" pitchFamily="34" charset="0"/>
                <a:cs typeface="Segoe UI" panose="020B0502040204020203" pitchFamily="34" charset="0"/>
              </a:rPr>
              <a:t>New York Attorney and </a:t>
            </a:r>
          </a:p>
          <a:p>
            <a:pPr>
              <a:lnSpc>
                <a:spcPct val="150000"/>
              </a:lnSpc>
            </a:pPr>
            <a:r>
              <a:rPr lang="en-US" sz="2000" dirty="0">
                <a:solidFill>
                  <a:srgbClr val="D24726"/>
                </a:solidFill>
                <a:latin typeface="Segoe UI Semibold" panose="020B0702040204020203" pitchFamily="34" charset="0"/>
                <a:ea typeface="Segoe UI Semibold" panose="020B0702040204020203" pitchFamily="34" charset="0"/>
                <a:cs typeface="Segoe UI" panose="020B0502040204020203" pitchFamily="34" charset="0"/>
              </a:rPr>
              <a:t>Trader of Currencies and Equity and Commodity Futures</a:t>
            </a:r>
          </a:p>
        </p:txBody>
      </p:sp>
      <p:sp>
        <p:nvSpPr>
          <p:cNvPr id="21" name="Content Placeholder 2"/>
          <p:cNvSpPr txBox="1">
            <a:spLocks/>
          </p:cNvSpPr>
          <p:nvPr/>
        </p:nvSpPr>
        <p:spPr>
          <a:xfrm>
            <a:off x="850250" y="1876798"/>
            <a:ext cx="6566753" cy="4612492"/>
          </a:xfrm>
          <a:prstGeom prst="rect">
            <a:avLst/>
          </a:prstGeom>
          <a:ln w="57150">
            <a:noFill/>
          </a:ln>
        </p:spPr>
        <p:txBody>
          <a:bodyPr vert="horz" lIns="91440" tIns="45720" rIns="91440" bIns="45720" numCol="1" rtlCol="0" anchor="t">
            <a:normAutofit/>
          </a:bodyPr>
          <a:lstStyle/>
          <a:p>
            <a:pPr>
              <a:lnSpc>
                <a:spcPct val="150000"/>
              </a:lnSpc>
            </a:pPr>
            <a:endParaRPr lang="en-US" dirty="0"/>
          </a:p>
          <a:p>
            <a:pPr>
              <a:lnSpc>
                <a:spcPct val="150000"/>
              </a:lnSpc>
            </a:pPr>
            <a:endParaRPr lang="en-US" dirty="0"/>
          </a:p>
          <a:p>
            <a:r>
              <a:rPr lang="en-US" dirty="0"/>
              <a:t>I am a licensed attorney in the State of New York.  I graduated from Dickinson School of Law (Penn State Dickinson) and was admitted to the New York Bar in 1998.  I practiced law for 19 years before retiring from the active practice of law to trade currencies, and equity and commodity futures in the financial markets.</a:t>
            </a:r>
          </a:p>
          <a:p>
            <a:endParaRPr lang="en-US" dirty="0"/>
          </a:p>
          <a:p>
            <a:r>
              <a:rPr lang="en-US" dirty="0"/>
              <a:t>As such, I constantly monitor the activity and monetary policies of the Central Banks around the world.</a:t>
            </a:r>
          </a:p>
          <a:p>
            <a:r>
              <a:rPr lang="en-US" dirty="0"/>
              <a:t> </a:t>
            </a:r>
          </a:p>
          <a:p>
            <a:r>
              <a:rPr lang="en-US" dirty="0"/>
              <a:t>It is my job to know what is happening with money.</a:t>
            </a:r>
          </a:p>
          <a:p>
            <a:endParaRPr lang="en-US" sz="14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endParaRPr>
          </a:p>
        </p:txBody>
      </p:sp>
      <p:pic>
        <p:nvPicPr>
          <p:cNvPr id="11" name="Picture 10">
            <a:extLst>
              <a:ext uri="{FF2B5EF4-FFF2-40B4-BE49-F238E27FC236}">
                <a16:creationId xmlns:a16="http://schemas.microsoft.com/office/drawing/2014/main" id="{311A0FCC-F282-4774-83DA-2090173243BB}"/>
              </a:ext>
            </a:extLst>
          </p:cNvPr>
          <p:cNvPicPr>
            <a:picLocks noChangeAspect="1"/>
          </p:cNvPicPr>
          <p:nvPr/>
        </p:nvPicPr>
        <p:blipFill rotWithShape="1">
          <a:blip r:embed="rId3"/>
          <a:srcRect l="16165" r="4695"/>
          <a:stretch/>
        </p:blipFill>
        <p:spPr>
          <a:xfrm>
            <a:off x="7844742" y="157116"/>
            <a:ext cx="3884043" cy="6543767"/>
          </a:xfrm>
          <a:prstGeom prst="rect">
            <a:avLst/>
          </a:prstGeom>
        </p:spPr>
      </p:pic>
    </p:spTree>
    <p:extLst>
      <p:ext uri="{BB962C8B-B14F-4D97-AF65-F5344CB8AC3E}">
        <p14:creationId xmlns:p14="http://schemas.microsoft.com/office/powerpoint/2010/main" val="374866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solidFill>
                  <a:schemeClr val="tx1"/>
                </a:solidFill>
                <a:latin typeface="+mj-lt"/>
                <a:cs typeface="+mj-cs"/>
              </a:rPr>
              <a:t>Get off Wifi and Hard-Wire Your Home</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640080" y="2872899"/>
            <a:ext cx="4243589" cy="3320668"/>
          </a:xfrm>
        </p:spPr>
        <p:txBody>
          <a:bodyPr vert="horz" lIns="91440" tIns="45720" rIns="91440" bIns="45720" rtlCol="0">
            <a:normAutofit/>
          </a:bodyPr>
          <a:lstStyle/>
          <a:p>
            <a:endParaRPr lang="en-US" sz="1900">
              <a:solidFill>
                <a:schemeClr val="tx1"/>
              </a:solidFill>
              <a:latin typeface="+mn-lt"/>
              <a:cs typeface="+mn-cs"/>
            </a:endParaRPr>
          </a:p>
          <a:p>
            <a:r>
              <a:rPr lang="en-US" sz="1900">
                <a:solidFill>
                  <a:schemeClr val="tx1"/>
                </a:solidFill>
                <a:latin typeface="+mn-lt"/>
                <a:cs typeface="+mn-cs"/>
              </a:rPr>
              <a:t>Get rid of your wifi router and hardwire your home for your internet. </a:t>
            </a:r>
          </a:p>
          <a:p>
            <a:pPr lvl="1"/>
            <a:r>
              <a:rPr lang="en-US" sz="1900">
                <a:solidFill>
                  <a:schemeClr val="tx1"/>
                </a:solidFill>
                <a:latin typeface="+mn-lt"/>
                <a:cs typeface="+mn-cs"/>
              </a:rPr>
              <a:t>Your internet access will be faster.</a:t>
            </a:r>
          </a:p>
          <a:p>
            <a:pPr lvl="1"/>
            <a:r>
              <a:rPr lang="en-US" sz="1900">
                <a:solidFill>
                  <a:schemeClr val="tx1"/>
                </a:solidFill>
                <a:latin typeface="+mn-lt"/>
                <a:cs typeface="+mn-cs"/>
              </a:rPr>
              <a:t>Your health will be improved, since wifi routers constantly emit EMFs which damage your cells and negatively impact your health over time.</a:t>
            </a:r>
          </a:p>
        </p:txBody>
      </p:sp>
      <p:pic>
        <p:nvPicPr>
          <p:cNvPr id="6" name="Picture 5">
            <a:extLst>
              <a:ext uri="{FF2B5EF4-FFF2-40B4-BE49-F238E27FC236}">
                <a16:creationId xmlns:a16="http://schemas.microsoft.com/office/drawing/2014/main" id="{35BCF33C-6152-4542-A0D4-7BFC0D97EF75}"/>
              </a:ext>
            </a:extLst>
          </p:cNvPr>
          <p:cNvPicPr>
            <a:picLocks noChangeAspect="1"/>
          </p:cNvPicPr>
          <p:nvPr/>
        </p:nvPicPr>
        <p:blipFill rotWithShape="1">
          <a:blip r:embed="rId3"/>
          <a:srcRect l="15971" r="170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64850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solidFill>
                  <a:schemeClr val="tx1"/>
                </a:solidFill>
                <a:latin typeface="+mj-lt"/>
                <a:cs typeface="+mj-cs"/>
              </a:rPr>
              <a:t>Throw Out Your Smart TV</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97277" y="2803099"/>
            <a:ext cx="4911405" cy="3857084"/>
          </a:xfrm>
        </p:spPr>
        <p:txBody>
          <a:bodyPr vert="horz" lIns="91440" tIns="45720" rIns="91440" bIns="45720" rtlCol="0">
            <a:normAutofit/>
          </a:bodyPr>
          <a:lstStyle/>
          <a:p>
            <a:r>
              <a:rPr lang="en-US" sz="2000" dirty="0">
                <a:solidFill>
                  <a:schemeClr val="tx1"/>
                </a:solidFill>
                <a:latin typeface="+mn-lt"/>
                <a:cs typeface="+mn-cs"/>
              </a:rPr>
              <a:t>Get rid of your smart TV.  If you must have a television, find an older, non-smart TV. </a:t>
            </a:r>
          </a:p>
          <a:p>
            <a:pPr lvl="1"/>
            <a:r>
              <a:rPr lang="en-US" sz="2000" dirty="0">
                <a:solidFill>
                  <a:schemeClr val="tx1"/>
                </a:solidFill>
                <a:latin typeface="+mn-lt"/>
                <a:cs typeface="+mn-cs"/>
              </a:rPr>
              <a:t>The Smart TV terms and conditions have provisions whereby you give them permission to photograph and film you in your home.  </a:t>
            </a:r>
          </a:p>
          <a:p>
            <a:pPr lvl="1"/>
            <a:r>
              <a:rPr lang="en-US" sz="2000" dirty="0">
                <a:solidFill>
                  <a:schemeClr val="tx1"/>
                </a:solidFill>
                <a:latin typeface="+mn-lt"/>
                <a:cs typeface="+mn-cs"/>
              </a:rPr>
              <a:t>The more we can make it more difficult for Big Brother to spy on us via our technological devices, the safer we will be.</a:t>
            </a:r>
          </a:p>
        </p:txBody>
      </p:sp>
      <p:pic>
        <p:nvPicPr>
          <p:cNvPr id="35" name="Picture 34" descr="Vintage yellow TV on top of a wood plank with blue background">
            <a:extLst>
              <a:ext uri="{FF2B5EF4-FFF2-40B4-BE49-F238E27FC236}">
                <a16:creationId xmlns:a16="http://schemas.microsoft.com/office/drawing/2014/main" id="{30A092C2-ED0E-A998-C058-B47C45CFF397}"/>
              </a:ext>
            </a:extLst>
          </p:cNvPr>
          <p:cNvPicPr>
            <a:picLocks noChangeAspect="1"/>
          </p:cNvPicPr>
          <p:nvPr/>
        </p:nvPicPr>
        <p:blipFill rotWithShape="1">
          <a:blip r:embed="rId3"/>
          <a:srcRect l="4875" r="2817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633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descr="Gadgets on a desk">
            <a:extLst>
              <a:ext uri="{FF2B5EF4-FFF2-40B4-BE49-F238E27FC236}">
                <a16:creationId xmlns:a16="http://schemas.microsoft.com/office/drawing/2014/main" id="{53408525-9485-E2C4-96C4-BFB30181D26C}"/>
              </a:ext>
            </a:extLst>
          </p:cNvPr>
          <p:cNvPicPr>
            <a:picLocks noChangeAspect="1"/>
          </p:cNvPicPr>
          <p:nvPr/>
        </p:nvPicPr>
        <p:blipFill rotWithShape="1">
          <a:blip r:embed="rId3"/>
          <a:srcRect b="5436"/>
          <a:stretch/>
        </p:blipFill>
        <p:spPr>
          <a:xfrm>
            <a:off x="1" y="10"/>
            <a:ext cx="6479457" cy="6857990"/>
          </a:xfrm>
          <a:prstGeom prst="rect">
            <a:avLst/>
          </a:prstGeom>
        </p:spPr>
      </p:pic>
      <p:sp>
        <p:nvSpPr>
          <p:cNvPr id="84" name="Rectangle 8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6794090" y="172721"/>
            <a:ext cx="5113430" cy="1737358"/>
          </a:xfrm>
        </p:spPr>
        <p:txBody>
          <a:bodyPr vert="horz" lIns="91440" tIns="45720" rIns="91440" bIns="45720" rtlCol="0" anchor="ctr">
            <a:normAutofit/>
          </a:bodyPr>
          <a:lstStyle/>
          <a:p>
            <a:r>
              <a:rPr lang="en-US" sz="3700" dirty="0">
                <a:solidFill>
                  <a:schemeClr val="tx1"/>
                </a:solidFill>
                <a:latin typeface="+mj-lt"/>
                <a:cs typeface="+mj-cs"/>
              </a:rPr>
              <a:t>Avoid Using or Becoming Reliant on the Controls…</a:t>
            </a:r>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6479458" y="2164080"/>
            <a:ext cx="5539822" cy="4521200"/>
          </a:xfrm>
        </p:spPr>
        <p:txBody>
          <a:bodyPr vert="horz" lIns="91440" tIns="45720" rIns="91440" bIns="45720" rtlCol="0">
            <a:normAutofit/>
          </a:bodyPr>
          <a:lstStyle/>
          <a:p>
            <a:r>
              <a:rPr lang="en-US" sz="2000" dirty="0">
                <a:solidFill>
                  <a:schemeClr val="tx1"/>
                </a:solidFill>
                <a:latin typeface="+mn-lt"/>
                <a:cs typeface="+mn-cs"/>
              </a:rPr>
              <a:t>Avoid being reliant on the control grid elements as much as possible.  These elements are: </a:t>
            </a:r>
          </a:p>
          <a:p>
            <a:pPr lvl="1"/>
            <a:r>
              <a:rPr lang="en-US" sz="2000" dirty="0">
                <a:solidFill>
                  <a:schemeClr val="tx1"/>
                </a:solidFill>
                <a:latin typeface="+mn-lt"/>
                <a:cs typeface="+mn-cs"/>
              </a:rPr>
              <a:t>CBDCs.  </a:t>
            </a:r>
          </a:p>
          <a:p>
            <a:pPr lvl="1"/>
            <a:r>
              <a:rPr lang="en-US" sz="2000" dirty="0">
                <a:solidFill>
                  <a:schemeClr val="tx1"/>
                </a:solidFill>
                <a:latin typeface="+mn-lt"/>
                <a:cs typeface="+mn-cs"/>
              </a:rPr>
              <a:t>Digital IDs</a:t>
            </a:r>
          </a:p>
          <a:p>
            <a:pPr lvl="1"/>
            <a:r>
              <a:rPr lang="en-US" sz="2000" dirty="0">
                <a:solidFill>
                  <a:schemeClr val="tx1"/>
                </a:solidFill>
                <a:latin typeface="+mn-lt"/>
                <a:cs typeface="+mn-cs"/>
              </a:rPr>
              <a:t>Vaccine Passports</a:t>
            </a:r>
          </a:p>
          <a:p>
            <a:pPr lvl="1"/>
            <a:r>
              <a:rPr lang="en-US" sz="2000" dirty="0">
                <a:solidFill>
                  <a:schemeClr val="tx1"/>
                </a:solidFill>
                <a:latin typeface="+mn-lt"/>
                <a:cs typeface="+mn-cs"/>
              </a:rPr>
              <a:t>Non-cash methods of payment </a:t>
            </a:r>
          </a:p>
          <a:p>
            <a:pPr marL="457200" lvl="1"/>
            <a:r>
              <a:rPr lang="en-US" sz="2000" dirty="0">
                <a:solidFill>
                  <a:schemeClr val="tx1"/>
                </a:solidFill>
                <a:latin typeface="+mn-lt"/>
                <a:cs typeface="+mn-cs"/>
              </a:rPr>
              <a:t>These controls will destroy our sovereignty as individuals.  If, and when, they destroy our sovereignty, the speed at which they can take away the rest of your assets or squeeze you economically will accelerate EXTREMELY quickly.</a:t>
            </a:r>
          </a:p>
        </p:txBody>
      </p:sp>
    </p:spTree>
    <p:extLst>
      <p:ext uri="{BB962C8B-B14F-4D97-AF65-F5344CB8AC3E}">
        <p14:creationId xmlns:p14="http://schemas.microsoft.com/office/powerpoint/2010/main" val="3647753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64DB-FAB9-4627-A294-54C90DC8BAA6}"/>
              </a:ext>
            </a:extLst>
          </p:cNvPr>
          <p:cNvSpPr>
            <a:spLocks noGrp="1"/>
          </p:cNvSpPr>
          <p:nvPr>
            <p:ph type="title"/>
          </p:nvPr>
        </p:nvSpPr>
        <p:spPr>
          <a:xfrm>
            <a:off x="761800" y="78659"/>
            <a:ext cx="5334197" cy="1800941"/>
          </a:xfrm>
        </p:spPr>
        <p:txBody>
          <a:bodyPr vert="horz" lIns="91440" tIns="45720" rIns="91440" bIns="45720" rtlCol="0" anchor="ctr">
            <a:normAutofit/>
          </a:bodyPr>
          <a:lstStyle/>
          <a:p>
            <a:r>
              <a:rPr lang="en-US" sz="3700" dirty="0">
                <a:solidFill>
                  <a:schemeClr val="tx1"/>
                </a:solidFill>
                <a:latin typeface="+mj-lt"/>
                <a:cs typeface="+mj-cs"/>
              </a:rPr>
              <a:t>It is time to awaken and prepare and be ready watchmen</a:t>
            </a:r>
          </a:p>
        </p:txBody>
      </p:sp>
      <p:sp>
        <p:nvSpPr>
          <p:cNvPr id="3" name="Content Placeholder 2">
            <a:extLst>
              <a:ext uri="{FF2B5EF4-FFF2-40B4-BE49-F238E27FC236}">
                <a16:creationId xmlns:a16="http://schemas.microsoft.com/office/drawing/2014/main" id="{B655B8A2-0FE0-496C-A2C8-FF04B193F4C2}"/>
              </a:ext>
            </a:extLst>
          </p:cNvPr>
          <p:cNvSpPr>
            <a:spLocks noGrp="1"/>
          </p:cNvSpPr>
          <p:nvPr>
            <p:ph idx="1"/>
          </p:nvPr>
        </p:nvSpPr>
        <p:spPr>
          <a:xfrm>
            <a:off x="761800" y="1879600"/>
            <a:ext cx="5334197" cy="4177071"/>
          </a:xfrm>
        </p:spPr>
        <p:txBody>
          <a:bodyPr vert="horz" lIns="91440" tIns="45720" rIns="91440" bIns="45720" rtlCol="0" anchor="ctr">
            <a:normAutofit/>
          </a:bodyPr>
          <a:lstStyle/>
          <a:p>
            <a:pPr marL="0" indent="0">
              <a:buNone/>
            </a:pPr>
            <a:r>
              <a:rPr lang="en-US" sz="3200" dirty="0">
                <a:solidFill>
                  <a:schemeClr val="tx1"/>
                </a:solidFill>
                <a:latin typeface="+mn-lt"/>
                <a:cs typeface="+mn-cs"/>
              </a:rPr>
              <a:t>Romans 13:11 (KJV):  </a:t>
            </a:r>
            <a:endParaRPr lang="en-US" sz="3200" b="1" baseline="30000" dirty="0">
              <a:solidFill>
                <a:schemeClr val="tx1"/>
              </a:solidFill>
              <a:latin typeface="+mn-lt"/>
              <a:cs typeface="+mn-cs"/>
            </a:endParaRPr>
          </a:p>
          <a:p>
            <a:pPr marL="0" indent="0">
              <a:buNone/>
            </a:pPr>
            <a:r>
              <a:rPr lang="en-US" sz="3200" b="1" baseline="30000" dirty="0">
                <a:solidFill>
                  <a:schemeClr val="tx1"/>
                </a:solidFill>
                <a:latin typeface="+mn-lt"/>
                <a:cs typeface="+mn-cs"/>
              </a:rPr>
              <a:t>11 </a:t>
            </a:r>
            <a:r>
              <a:rPr lang="en-US" sz="3200" dirty="0">
                <a:solidFill>
                  <a:schemeClr val="tx1"/>
                </a:solidFill>
                <a:latin typeface="+mn-lt"/>
                <a:cs typeface="+mn-cs"/>
              </a:rPr>
              <a:t>And that, knowing the time, that now it is high time to awake out of sleep: for now is our salvation nearer than when we believed.</a:t>
            </a:r>
          </a:p>
        </p:txBody>
      </p:sp>
      <p:pic>
        <p:nvPicPr>
          <p:cNvPr id="22" name="Picture 4" descr="Silver stopwatch">
            <a:extLst>
              <a:ext uri="{FF2B5EF4-FFF2-40B4-BE49-F238E27FC236}">
                <a16:creationId xmlns:a16="http://schemas.microsoft.com/office/drawing/2014/main" id="{65BD499B-A418-A0AF-C959-8FF4D3F2F240}"/>
              </a:ext>
            </a:extLst>
          </p:cNvPr>
          <p:cNvPicPr>
            <a:picLocks noChangeAspect="1"/>
          </p:cNvPicPr>
          <p:nvPr/>
        </p:nvPicPr>
        <p:blipFill rotWithShape="1">
          <a:blip r:embed="rId3"/>
          <a:srcRect l="14613" r="2714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98255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solidFill>
                  <a:schemeClr val="tx1"/>
                </a:solidFill>
                <a:latin typeface="+mj-lt"/>
                <a:cs typeface="+mj-cs"/>
              </a:rPr>
              <a:t>Do we put our trust in money to be safe? </a:t>
            </a: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3567100965"/>
              </p:ext>
            </p:extLst>
          </p:nvPr>
        </p:nvGraphicFramePr>
        <p:xfrm>
          <a:off x="572492" y="2071316"/>
          <a:ext cx="10721321"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3357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solidFill>
                  <a:schemeClr val="tx1"/>
                </a:solidFill>
                <a:latin typeface="+mj-lt"/>
                <a:cs typeface="+mj-cs"/>
              </a:rPr>
              <a:t>What about our food?  </a:t>
            </a:r>
            <a:r>
              <a:rPr lang="en-US" sz="5400" dirty="0"/>
              <a:t>1 Kings 17:2-6</a:t>
            </a:r>
            <a:endParaRPr lang="en-US" sz="5400" dirty="0">
              <a:solidFill>
                <a:schemeClr val="tx1"/>
              </a:solidFill>
              <a:latin typeface="+mj-lt"/>
              <a:cs typeface="+mj-cs"/>
            </a:endParaRP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2594587213"/>
              </p:ext>
            </p:extLst>
          </p:nvPr>
        </p:nvGraphicFramePr>
        <p:xfrm>
          <a:off x="572493" y="1911493"/>
          <a:ext cx="10876962" cy="470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1194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solidFill>
                  <a:schemeClr val="tx1"/>
                </a:solidFill>
                <a:latin typeface="+mj-lt"/>
                <a:cs typeface="+mj-cs"/>
              </a:rPr>
              <a:t>How do we show our love to God? </a:t>
            </a: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3659629270"/>
              </p:ext>
            </p:extLst>
          </p:nvPr>
        </p:nvGraphicFramePr>
        <p:xfrm>
          <a:off x="572492" y="2071316"/>
          <a:ext cx="10604589"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984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solidFill>
                  <a:schemeClr val="tx1"/>
                </a:solidFill>
                <a:latin typeface="+mj-lt"/>
                <a:cs typeface="+mj-cs"/>
              </a:rPr>
              <a:t>Do not be afraid. God does not want us to have a spirit of fear.</a:t>
            </a: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2847658156"/>
              </p:ext>
            </p:extLst>
          </p:nvPr>
        </p:nvGraphicFramePr>
        <p:xfrm>
          <a:off x="572492" y="2071316"/>
          <a:ext cx="10371125"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406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7200" dirty="0">
                <a:solidFill>
                  <a:srgbClr val="454545"/>
                </a:solidFill>
              </a:rPr>
              <a:t>Q&amp;A</a:t>
            </a:r>
          </a:p>
        </p:txBody>
      </p:sp>
      <p:pic>
        <p:nvPicPr>
          <p:cNvPr id="27" name="Picture 26">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1892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E021-C71B-DEC6-0764-D404F3B5B0D7}"/>
              </a:ext>
            </a:extLst>
          </p:cNvPr>
          <p:cNvSpPr>
            <a:spLocks noGrp="1"/>
          </p:cNvSpPr>
          <p:nvPr>
            <p:ph type="title"/>
          </p:nvPr>
        </p:nvSpPr>
        <p:spPr>
          <a:xfrm>
            <a:off x="572493" y="238539"/>
            <a:ext cx="11018520" cy="1118313"/>
          </a:xfrm>
        </p:spPr>
        <p:txBody>
          <a:bodyPr vert="horz" lIns="91440" tIns="45720" rIns="91440" bIns="45720" rtlCol="0" anchor="b">
            <a:normAutofit fontScale="90000"/>
          </a:bodyPr>
          <a:lstStyle/>
          <a:p>
            <a:r>
              <a:rPr lang="en-US" sz="3800" dirty="0">
                <a:solidFill>
                  <a:schemeClr val="tx1"/>
                </a:solidFill>
                <a:latin typeface="+mj-lt"/>
                <a:cs typeface="+mj-cs"/>
              </a:rPr>
              <a:t>My ministry: </a:t>
            </a:r>
            <a:r>
              <a:rPr lang="en-US" sz="3800" dirty="0">
                <a:solidFill>
                  <a:schemeClr val="tx1"/>
                </a:solidFill>
                <a:latin typeface="+mj-lt"/>
                <a:cs typeface="+mj-cs"/>
                <a:hlinkClick r:id="rId3"/>
              </a:rPr>
              <a:t>https://revelation1317cbdcwatch.substack.com/</a:t>
            </a:r>
            <a:endParaRPr lang="en-US" sz="3800" dirty="0">
              <a:solidFill>
                <a:schemeClr val="tx1"/>
              </a:solidFill>
              <a:latin typeface="+mj-lt"/>
              <a:cs typeface="+mj-cs"/>
            </a:endParaRPr>
          </a:p>
        </p:txBody>
      </p:sp>
      <p:pic>
        <p:nvPicPr>
          <p:cNvPr id="1026" name="Picture 2" descr="A qr code with a few black squares&#10;&#10;Description automatically generated">
            <a:extLst>
              <a:ext uri="{FF2B5EF4-FFF2-40B4-BE49-F238E27FC236}">
                <a16:creationId xmlns:a16="http://schemas.microsoft.com/office/drawing/2014/main" id="{97A20DBF-1FA1-2399-9CB0-03CD3E0103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5" r="1597"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Content Placeholder 2">
            <a:extLst>
              <a:ext uri="{FF2B5EF4-FFF2-40B4-BE49-F238E27FC236}">
                <a16:creationId xmlns:a16="http://schemas.microsoft.com/office/drawing/2014/main" id="{65E91FB9-2BDD-0D21-B13F-47AB543D685D}"/>
              </a:ext>
            </a:extLst>
          </p:cNvPr>
          <p:cNvGraphicFramePr>
            <a:graphicFrameLocks noGrp="1"/>
          </p:cNvGraphicFramePr>
          <p:nvPr>
            <p:ph idx="1"/>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42368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3258A5-8607-442B-0772-D5A47B89C237}"/>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What are CBDCs?</a:t>
            </a:r>
          </a:p>
        </p:txBody>
      </p:sp>
      <p:graphicFrame>
        <p:nvGraphicFramePr>
          <p:cNvPr id="4" name="Content Placeholder 3">
            <a:extLst>
              <a:ext uri="{FF2B5EF4-FFF2-40B4-BE49-F238E27FC236}">
                <a16:creationId xmlns:a16="http://schemas.microsoft.com/office/drawing/2014/main" id="{F26616BB-6EEF-67CA-F1AA-80915F397734}"/>
              </a:ext>
            </a:extLst>
          </p:cNvPr>
          <p:cNvGraphicFramePr>
            <a:graphicFrameLocks noGrp="1"/>
          </p:cNvGraphicFramePr>
          <p:nvPr>
            <p:ph idx="1"/>
            <p:extLst>
              <p:ext uri="{D42A27DB-BD31-4B8C-83A1-F6EECF244321}">
                <p14:modId xmlns:p14="http://schemas.microsoft.com/office/powerpoint/2010/main" val="344171271"/>
              </p:ext>
            </p:extLst>
          </p:nvPr>
        </p:nvGraphicFramePr>
        <p:xfrm>
          <a:off x="632085" y="1832563"/>
          <a:ext cx="10927829" cy="4676572"/>
        </p:xfrm>
        <a:graphic>
          <a:graphicData uri="http://schemas.openxmlformats.org/drawingml/2006/table">
            <a:tbl>
              <a:tblPr>
                <a:tableStyleId>{5C22544A-7EE6-4342-B048-85BDC9FD1C3A}</a:tableStyleId>
              </a:tblPr>
              <a:tblGrid>
                <a:gridCol w="10927829">
                  <a:extLst>
                    <a:ext uri="{9D8B030D-6E8A-4147-A177-3AD203B41FA5}">
                      <a16:colId xmlns:a16="http://schemas.microsoft.com/office/drawing/2014/main" val="2923916726"/>
                    </a:ext>
                  </a:extLst>
                </a:gridCol>
              </a:tblGrid>
              <a:tr h="4676572">
                <a:tc>
                  <a:txBody>
                    <a:bodyPr/>
                    <a:lstStyle/>
                    <a:p>
                      <a:pPr marL="0" marR="0" algn="just">
                        <a:spcBef>
                          <a:spcPts val="0"/>
                        </a:spcBef>
                        <a:spcAft>
                          <a:spcPts val="1200"/>
                        </a:spcAft>
                      </a:pPr>
                      <a:r>
                        <a:rPr lang="en-US" sz="3200" dirty="0">
                          <a:effectLst/>
                        </a:rPr>
                        <a:t>Central Bank Digital Currency (CBDC) is fully programmable, fully traceable digital currency that is centralized and distributed by a government or its central bank. Because it is centralized to one authority, as opposed to being decentralized, it is fully controlled and programmed by the authority that issues it.  This means the government can (1) surveil all financial transactions and (2) control when, where, and upon what you can spend the currency.</a:t>
                      </a:r>
                      <a:endParaRPr lang="en-US" sz="3200" dirty="0">
                        <a:effectLst/>
                        <a:latin typeface="Baskerville Old Face" panose="02020602080505020303" pitchFamily="18" charset="0"/>
                        <a:ea typeface="Baskerville Old Face" panose="02020602080505020303" pitchFamily="18" charset="0"/>
                        <a:cs typeface="Times New Roman" panose="02020603050405020304" pitchFamily="18" charset="0"/>
                      </a:endParaRPr>
                    </a:p>
                  </a:txBody>
                  <a:tcPr marL="114872" marR="114872" marT="0" marB="0"/>
                </a:tc>
                <a:extLst>
                  <a:ext uri="{0D108BD9-81ED-4DB2-BD59-A6C34878D82A}">
                    <a16:rowId xmlns:a16="http://schemas.microsoft.com/office/drawing/2014/main" val="4016579912"/>
                  </a:ext>
                </a:extLst>
              </a:tr>
            </a:tbl>
          </a:graphicData>
        </a:graphic>
      </p:graphicFrame>
    </p:spTree>
    <p:extLst>
      <p:ext uri="{BB962C8B-B14F-4D97-AF65-F5344CB8AC3E}">
        <p14:creationId xmlns:p14="http://schemas.microsoft.com/office/powerpoint/2010/main" val="2659858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3258A5-8607-442B-0772-D5A47B89C237}"/>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What are CBDCs?</a:t>
            </a:r>
          </a:p>
        </p:txBody>
      </p:sp>
      <p:graphicFrame>
        <p:nvGraphicFramePr>
          <p:cNvPr id="4" name="Content Placeholder 3">
            <a:extLst>
              <a:ext uri="{FF2B5EF4-FFF2-40B4-BE49-F238E27FC236}">
                <a16:creationId xmlns:a16="http://schemas.microsoft.com/office/drawing/2014/main" id="{F26616BB-6EEF-67CA-F1AA-80915F397734}"/>
              </a:ext>
            </a:extLst>
          </p:cNvPr>
          <p:cNvGraphicFramePr>
            <a:graphicFrameLocks noGrp="1"/>
          </p:cNvGraphicFramePr>
          <p:nvPr>
            <p:ph idx="1"/>
            <p:extLst>
              <p:ext uri="{D42A27DB-BD31-4B8C-83A1-F6EECF244321}">
                <p14:modId xmlns:p14="http://schemas.microsoft.com/office/powerpoint/2010/main" val="12658163"/>
              </p:ext>
            </p:extLst>
          </p:nvPr>
        </p:nvGraphicFramePr>
        <p:xfrm>
          <a:off x="650240" y="1832563"/>
          <a:ext cx="10909674" cy="4676572"/>
        </p:xfrm>
        <a:graphic>
          <a:graphicData uri="http://schemas.openxmlformats.org/drawingml/2006/table">
            <a:tbl>
              <a:tblPr>
                <a:tableStyleId>{5C22544A-7EE6-4342-B048-85BDC9FD1C3A}</a:tableStyleId>
              </a:tblPr>
              <a:tblGrid>
                <a:gridCol w="10909674">
                  <a:extLst>
                    <a:ext uri="{9D8B030D-6E8A-4147-A177-3AD203B41FA5}">
                      <a16:colId xmlns:a16="http://schemas.microsoft.com/office/drawing/2014/main" val="2923916726"/>
                    </a:ext>
                  </a:extLst>
                </a:gridCol>
              </a:tblGrid>
              <a:tr h="4676572">
                <a:tc>
                  <a:txBody>
                    <a:bodyPr/>
                    <a:lstStyle/>
                    <a:p>
                      <a:pPr marL="0" marR="0" algn="just">
                        <a:spcBef>
                          <a:spcPts val="0"/>
                        </a:spcBef>
                        <a:spcAft>
                          <a:spcPts val="0"/>
                        </a:spcAft>
                      </a:pPr>
                      <a:r>
                        <a:rPr lang="en-US" sz="3200" b="0" cap="none" spc="0" dirty="0">
                          <a:solidFill>
                            <a:schemeClr val="tx1"/>
                          </a:solidFill>
                          <a:effectLst/>
                        </a:rPr>
                        <a:t>With CBDCs, the government would have the authority to decide, and the power to enforce, how you may or may not spend the CBDC that is assigned to your digital wallet which would be tied to your digital ID. </a:t>
                      </a:r>
                    </a:p>
                    <a:p>
                      <a:pPr marL="0" marR="0" algn="just">
                        <a:spcBef>
                          <a:spcPts val="0"/>
                        </a:spcBef>
                        <a:spcAft>
                          <a:spcPts val="0"/>
                        </a:spcAft>
                      </a:pPr>
                      <a:endParaRPr lang="en-US" sz="3200" b="0" cap="none" spc="0" dirty="0">
                        <a:solidFill>
                          <a:schemeClr val="tx1"/>
                        </a:solidFill>
                        <a:effectLst/>
                      </a:endParaRPr>
                    </a:p>
                    <a:p>
                      <a:pPr marL="0" marR="0" algn="l">
                        <a:spcBef>
                          <a:spcPts val="0"/>
                        </a:spcBef>
                        <a:spcAft>
                          <a:spcPts val="0"/>
                        </a:spcAft>
                      </a:pPr>
                      <a:r>
                        <a:rPr lang="en-US" sz="3200" b="0" cap="none" spc="0" dirty="0">
                          <a:solidFill>
                            <a:schemeClr val="tx1"/>
                          </a:solidFill>
                          <a:effectLst/>
                        </a:rPr>
                        <a:t> CBDCs are designed to financially constrain the user in any way that the government wishes to constrain the user, to elicit whatever behavior it wants from the user.</a:t>
                      </a:r>
                    </a:p>
                  </a:txBody>
                  <a:tcPr marL="114872" marR="114872" marT="0" marB="0"/>
                </a:tc>
                <a:extLst>
                  <a:ext uri="{0D108BD9-81ED-4DB2-BD59-A6C34878D82A}">
                    <a16:rowId xmlns:a16="http://schemas.microsoft.com/office/drawing/2014/main" val="4016579912"/>
                  </a:ext>
                </a:extLst>
              </a:tr>
            </a:tbl>
          </a:graphicData>
        </a:graphic>
      </p:graphicFrame>
    </p:spTree>
    <p:extLst>
      <p:ext uri="{BB962C8B-B14F-4D97-AF65-F5344CB8AC3E}">
        <p14:creationId xmlns:p14="http://schemas.microsoft.com/office/powerpoint/2010/main" val="2268810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36" name="Freeform: Shape 35">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Freeform: Shape 37">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48" name="Content Placeholder 2">
            <a:extLst>
              <a:ext uri="{FF2B5EF4-FFF2-40B4-BE49-F238E27FC236}">
                <a16:creationId xmlns:a16="http://schemas.microsoft.com/office/drawing/2014/main" id="{FA42E007-4DE2-13F2-C730-8BF1EA7AD3C8}"/>
              </a:ext>
            </a:extLst>
          </p:cNvPr>
          <p:cNvGraphicFramePr>
            <a:graphicFrameLocks noGrp="1"/>
          </p:cNvGraphicFramePr>
          <p:nvPr>
            <p:ph idx="1"/>
            <p:extLst>
              <p:ext uri="{D42A27DB-BD31-4B8C-83A1-F6EECF244321}">
                <p14:modId xmlns:p14="http://schemas.microsoft.com/office/powerpoint/2010/main" val="1214258176"/>
              </p:ext>
            </p:extLst>
          </p:nvPr>
        </p:nvGraphicFramePr>
        <p:xfrm>
          <a:off x="157222" y="98323"/>
          <a:ext cx="5303443" cy="632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1" name="Group 40">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42" name="Freeform: Shape 41">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5" name="Freeform: Shape 44">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813B52ED-3D55-4EC1-9C79-0F20C3A83D46}"/>
              </a:ext>
            </a:extLst>
          </p:cNvPr>
          <p:cNvPicPr/>
          <p:nvPr/>
        </p:nvPicPr>
        <p:blipFill>
          <a:blip r:embed="rId8">
            <a:extLst>
              <a:ext uri="{28A0092B-C50C-407E-A947-70E740481C1C}">
                <a14:useLocalDpi xmlns:a14="http://schemas.microsoft.com/office/drawing/2010/main" val="0"/>
              </a:ext>
            </a:extLst>
          </a:blip>
          <a:stretch>
            <a:fillRect/>
          </a:stretch>
        </p:blipFill>
        <p:spPr>
          <a:xfrm>
            <a:off x="5232400" y="1765590"/>
            <a:ext cx="6522720" cy="4368100"/>
          </a:xfrm>
          <a:prstGeom prst="rect">
            <a:avLst/>
          </a:prstGeom>
        </p:spPr>
      </p:pic>
    </p:spTree>
    <p:extLst>
      <p:ext uri="{BB962C8B-B14F-4D97-AF65-F5344CB8AC3E}">
        <p14:creationId xmlns:p14="http://schemas.microsoft.com/office/powerpoint/2010/main" val="126529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76" name="Rectangle 7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28EF6E-DE94-43B1-9BC7-86E0116FB330}"/>
              </a:ext>
            </a:extLst>
          </p:cNvPr>
          <p:cNvSpPr>
            <a:spLocks noGrp="1"/>
          </p:cNvSpPr>
          <p:nvPr>
            <p:ph type="title"/>
          </p:nvPr>
        </p:nvSpPr>
        <p:spPr>
          <a:xfrm>
            <a:off x="398834" y="2490280"/>
            <a:ext cx="5009873" cy="3871609"/>
          </a:xfrm>
        </p:spPr>
        <p:txBody>
          <a:bodyPr vert="horz" lIns="91440" tIns="45720" rIns="91440" bIns="45720" rtlCol="0" anchor="ctr">
            <a:normAutofit/>
          </a:bodyPr>
          <a:lstStyle/>
          <a:p>
            <a:r>
              <a:rPr lang="en-US" dirty="0">
                <a:solidFill>
                  <a:schemeClr val="tx1"/>
                </a:solidFill>
                <a:latin typeface="+mj-lt"/>
                <a:cs typeface="+mj-cs"/>
              </a:rPr>
              <a:t>“Government digital cash is a formula for tyranny.” </a:t>
            </a:r>
            <a:br>
              <a:rPr lang="en-US" dirty="0">
                <a:solidFill>
                  <a:schemeClr val="tx1"/>
                </a:solidFill>
                <a:latin typeface="+mj-lt"/>
                <a:cs typeface="+mj-cs"/>
              </a:rPr>
            </a:br>
            <a:br>
              <a:rPr lang="en-US" sz="2500" i="1" dirty="0">
                <a:solidFill>
                  <a:schemeClr val="tx1"/>
                </a:solidFill>
                <a:latin typeface="+mj-lt"/>
                <a:cs typeface="+mj-cs"/>
              </a:rPr>
            </a:br>
            <a:r>
              <a:rPr lang="en-US" sz="2500" i="1" dirty="0">
                <a:solidFill>
                  <a:schemeClr val="tx1"/>
                </a:solidFill>
                <a:latin typeface="+mj-lt"/>
                <a:cs typeface="+mj-cs"/>
              </a:rPr>
              <a:t>– Steve Forbes, Forbes Magazine</a:t>
            </a:r>
            <a:br>
              <a:rPr lang="en-US" sz="2500" i="1" dirty="0">
                <a:solidFill>
                  <a:schemeClr val="tx1"/>
                </a:solidFill>
                <a:latin typeface="+mj-lt"/>
                <a:cs typeface="+mj-cs"/>
              </a:rPr>
            </a:br>
            <a:br>
              <a:rPr lang="en-US" sz="2500" i="1" dirty="0">
                <a:solidFill>
                  <a:schemeClr val="tx1"/>
                </a:solidFill>
                <a:latin typeface="+mj-lt"/>
                <a:cs typeface="+mj-cs"/>
              </a:rPr>
            </a:br>
            <a:r>
              <a:rPr lang="en-US" sz="1600" dirty="0">
                <a:hlinkClick r:id="rId3"/>
              </a:rPr>
              <a:t>https://youtu.be/SdIb9_I-kkA?si=39vulEbdCuCE-qFe</a:t>
            </a:r>
            <a:br>
              <a:rPr lang="en-US" sz="1600" dirty="0"/>
            </a:br>
            <a:br>
              <a:rPr lang="en-US" sz="1600" dirty="0"/>
            </a:br>
            <a:endParaRPr lang="en-US" sz="1600" i="1" dirty="0">
              <a:solidFill>
                <a:schemeClr val="tx1"/>
              </a:solidFill>
              <a:latin typeface="+mj-lt"/>
              <a:cs typeface="+mj-cs"/>
            </a:endParaRPr>
          </a:p>
        </p:txBody>
      </p:sp>
      <p:pic>
        <p:nvPicPr>
          <p:cNvPr id="3" name="Picture 2" descr="A person in a suit&#10;&#10;Description automatically generated">
            <a:extLst>
              <a:ext uri="{FF2B5EF4-FFF2-40B4-BE49-F238E27FC236}">
                <a16:creationId xmlns:a16="http://schemas.microsoft.com/office/drawing/2014/main" id="{EE0BE6AC-08FE-477F-BFAE-07F08DF9E460}"/>
              </a:ext>
            </a:extLst>
          </p:cNvPr>
          <p:cNvPicPr>
            <a:picLocks noChangeAspect="1"/>
          </p:cNvPicPr>
          <p:nvPr/>
        </p:nvPicPr>
        <p:blipFill rotWithShape="1">
          <a:blip r:embed="rId4"/>
          <a:srcRect l="19194" r="19299" b="23582"/>
          <a:stretch/>
        </p:blipFill>
        <p:spPr>
          <a:xfrm>
            <a:off x="5594957" y="1283111"/>
            <a:ext cx="6319135" cy="5240593"/>
          </a:xfrm>
          <a:prstGeom prst="rect">
            <a:avLst/>
          </a:prstGeom>
        </p:spPr>
      </p:pic>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2756971704"/>
              </p:ext>
            </p:extLst>
          </p:nvPr>
        </p:nvGraphicFramePr>
        <p:xfrm>
          <a:off x="277908" y="204281"/>
          <a:ext cx="5130799" cy="20817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308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a:xfrm>
            <a:off x="838200" y="365125"/>
            <a:ext cx="10515600" cy="1250315"/>
          </a:xfrm>
        </p:spPr>
        <p:txBody>
          <a:bodyPr vert="horz" lIns="91440" tIns="45720" rIns="91440" bIns="45720" rtlCol="0" anchor="ctr">
            <a:normAutofit/>
          </a:bodyPr>
          <a:lstStyle/>
          <a:p>
            <a:r>
              <a:rPr lang="en-US" sz="4400" dirty="0">
                <a:solidFill>
                  <a:schemeClr val="tx1"/>
                </a:solidFill>
                <a:latin typeface="+mj-lt"/>
                <a:cs typeface="+mj-cs"/>
              </a:rPr>
              <a:t>What is true freedom? </a:t>
            </a:r>
          </a:p>
        </p:txBody>
      </p:sp>
      <p:graphicFrame>
        <p:nvGraphicFramePr>
          <p:cNvPr id="28" name="Content Placeholder 2">
            <a:extLst>
              <a:ext uri="{FF2B5EF4-FFF2-40B4-BE49-F238E27FC236}">
                <a16:creationId xmlns:a16="http://schemas.microsoft.com/office/drawing/2014/main" id="{27254D1C-E23D-F414-87E0-B9411FA9AA5B}"/>
              </a:ext>
            </a:extLst>
          </p:cNvPr>
          <p:cNvGraphicFramePr>
            <a:graphicFrameLocks noGrp="1"/>
          </p:cNvGraphicFramePr>
          <p:nvPr>
            <p:ph idx="1"/>
            <p:extLst>
              <p:ext uri="{D42A27DB-BD31-4B8C-83A1-F6EECF244321}">
                <p14:modId xmlns:p14="http://schemas.microsoft.com/office/powerpoint/2010/main" val="16231277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628581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4027</Words>
  <Application>Microsoft Office PowerPoint</Application>
  <PresentationFormat>Widescreen</PresentationFormat>
  <Paragraphs>220</Paragraphs>
  <Slides>38</Slides>
  <Notes>38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Baskerville Old Face</vt:lpstr>
      <vt:lpstr>Calibri</vt:lpstr>
      <vt:lpstr>Gill Sans MT</vt:lpstr>
      <vt:lpstr>Segoe UI</vt:lpstr>
      <vt:lpstr>Segoe UI Light</vt:lpstr>
      <vt:lpstr>Segoe UI Semibold</vt:lpstr>
      <vt:lpstr>Segoe UI Semilight</vt:lpstr>
      <vt:lpstr>Gallery</vt:lpstr>
      <vt:lpstr>QuickStarter Theme</vt:lpstr>
      <vt:lpstr>CBDCs and their impact on  religious liberty</vt:lpstr>
      <vt:lpstr>Disclaimer</vt:lpstr>
      <vt:lpstr>Who am I?</vt:lpstr>
      <vt:lpstr>My ministry: https://revelation1317cbdcwatch.substack.com/</vt:lpstr>
      <vt:lpstr>What are CBDCs?</vt:lpstr>
      <vt:lpstr>What are CBDCs?</vt:lpstr>
      <vt:lpstr>PowerPoint Presentation</vt:lpstr>
      <vt:lpstr>“Government digital cash is a formula for tyranny.”   – Steve Forbes, Forbes Magazine  https://youtu.be/SdIb9_I-kkA?si=39vulEbdCuCE-qFe  </vt:lpstr>
      <vt:lpstr>What is true freedom? </vt:lpstr>
      <vt:lpstr>Cash vs. CBDCs</vt:lpstr>
      <vt:lpstr>With a CBDC a Central Bank or Government can…</vt:lpstr>
      <vt:lpstr>CBDCs are being explored, tested and developed worldwide…</vt:lpstr>
      <vt:lpstr>PowerPoint Presentation</vt:lpstr>
      <vt:lpstr>CBDCs In the Pilot Program Stage As of December 2023  (Retail only)</vt:lpstr>
      <vt:lpstr>US: Biden’s Executive Order No. 14067</vt:lpstr>
      <vt:lpstr>FedNow Instant Payment System: Laying the Foundation for a US CBDC</vt:lpstr>
      <vt:lpstr>What would a US CBDC look like? “Synthetic” CBDC vs. “Direct Issue” CBDC</vt:lpstr>
      <vt:lpstr>United States Constitution:  Fourth Amendment</vt:lpstr>
      <vt:lpstr>The European Central Bank (ECB): Digital Euro is Now in the Preparation Stage As of November 1, 2023</vt:lpstr>
      <vt:lpstr>The European Central Bank (ECB): Now in the Preparation Stage for a Digital Euro – Will Europeans Be Able to Continue to Use Cash, and For How Long?</vt:lpstr>
      <vt:lpstr>TOKENIZATION OF PRIVATE ASSETS ON the GLOBAL UNIFIED LEDGER</vt:lpstr>
      <vt:lpstr>BIS Plan To Tokenize All Privately-Held Assets on a Global Unified Ledger</vt:lpstr>
      <vt:lpstr>BIS Plan To Tokenize All Privately-Held Assets on a Global Unified Ledger</vt:lpstr>
      <vt:lpstr>BIS Plan To Tokenize All Privately-Held Assets on a Global Unified Ledger</vt:lpstr>
      <vt:lpstr>David Rogers Webb and The Great Taking</vt:lpstr>
      <vt:lpstr>How many of you have heard this phrase from the WEF (World Economic Forum)?</vt:lpstr>
      <vt:lpstr>WHAT CAN WE DO?</vt:lpstr>
      <vt:lpstr>Have a Means of Food Production and Learn Foraging Skills </vt:lpstr>
      <vt:lpstr>Find and Buy Food From a Local Farmer</vt:lpstr>
      <vt:lpstr>Get off Wifi and Hard-Wire Your Home</vt:lpstr>
      <vt:lpstr>Throw Out Your Smart TV</vt:lpstr>
      <vt:lpstr>Avoid Using or Becoming Reliant on the Controls…</vt:lpstr>
      <vt:lpstr>It is time to awaken and prepare and be ready watchmen</vt:lpstr>
      <vt:lpstr>Do we put our trust in money to be safe? </vt:lpstr>
      <vt:lpstr>What about our food?  1 Kings 17:2-6</vt:lpstr>
      <vt:lpstr>How do we show our love to God? </vt:lpstr>
      <vt:lpstr>Do not be afraid. God does not want us to have a spirit of fear.</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CBDCs and their impact on  religious liberty</dc:title>
  <dc:creator>User</dc:creator>
  <cp:lastModifiedBy>Ken Culp</cp:lastModifiedBy>
  <cp:revision>27</cp:revision>
  <dcterms:created xsi:type="dcterms:W3CDTF">2024-01-05T17:20:54Z</dcterms:created>
  <dcterms:modified xsi:type="dcterms:W3CDTF">2024-01-24T11:07:49Z</dcterms:modified>
</cp:coreProperties>
</file>